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302" r:id="rId5"/>
    <p:sldId id="281" r:id="rId6"/>
    <p:sldId id="301" r:id="rId7"/>
    <p:sldId id="304" r:id="rId8"/>
    <p:sldId id="292" r:id="rId9"/>
    <p:sldId id="303" r:id="rId10"/>
    <p:sldId id="291" r:id="rId11"/>
    <p:sldId id="289" r:id="rId12"/>
    <p:sldId id="294" r:id="rId13"/>
    <p:sldId id="295" r:id="rId14"/>
    <p:sldId id="298" r:id="rId15"/>
    <p:sldId id="258" r:id="rId16"/>
    <p:sldId id="300" r:id="rId17"/>
    <p:sldId id="307" r:id="rId18"/>
    <p:sldId id="306" r:id="rId19"/>
    <p:sldId id="308" r:id="rId20"/>
    <p:sldId id="309" r:id="rId21"/>
    <p:sldId id="277" r:id="rId22"/>
    <p:sldId id="260" r:id="rId23"/>
    <p:sldId id="261" r:id="rId24"/>
    <p:sldId id="310" r:id="rId25"/>
    <p:sldId id="262" r:id="rId26"/>
    <p:sldId id="284" r:id="rId27"/>
    <p:sldId id="263" r:id="rId28"/>
    <p:sldId id="282" r:id="rId29"/>
    <p:sldId id="311" r:id="rId30"/>
    <p:sldId id="279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60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7:00:38.47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7:01:04.69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7:00:40.14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2824 1,'-424'395,"85"-82,198-173,-38 58,31-10,8 5,-11 37,-312 508,162-316,273-383,-56 77,6 4,-3 17,50-84,-2-2,-2-1,-32 34,57-71,0 0,0 0,1 1,-1 4,6-11,1 0,0 0,0 0,1 0,0 0,0 0,1 1,0-1,0 1,1 2,5 39,-5-30</inkml:trace>
  <inkml:trace contextRef="#ctx0" brushRef="#br0" timeOffset="84463.24">0 3626,'13'-29,"26"-60,6-28,-35 87,-2 0,-1-1,-1 0,-2 0,-1 0,-1-2,2-161,1-85,-5 239,1 17,-1 0,-1 0,-1 0,-1 0,-5-18,4 28,1-1,0 1,1-4,1 6</inkml:trace>
  <inkml:trace contextRef="#ctx0" brushRef="#br0" timeOffset="94510.23">36 3688,'107'-108,"-8"6,30-17,-106 100,2 2,0 0,11-4,82-40,-13 8,353-175,-405 200,-39 20,0 0,0 1,1 0,15-4,-21 9,-5 1,0 0,0 0,0 0,0 0,0-1,0 0,-1 0,1 0,2-2,2-2</inkml:trace>
  <inkml:trace contextRef="#ctx0" brushRef="#br0" timeOffset="98150.89">3858 87,'-18'141,"1"-14,1 100,16-205,-19 497,-31 190,28-425,3-53,9 459,11-449,5-4,0-6,-6-60,-1 283,-11-235,0 32,13-53,-2 117,0-276,-2-2</inkml:trace>
  <inkml:trace contextRef="#ctx0" brushRef="#br0" timeOffset="108197.89">3566 5438,'1'-52,"-5"-131,1 150,-1 1,-2-1,-1 1,-7-19,-3 5,-2 1,-1 1,-3 0,-26-38,7 22,-3 2,-49-51,38 50,-27-19,64 62</inkml:trace>
  <inkml:trace contextRef="#ctx0" brushRef="#br0" timeOffset="109354.15">3809 5269,'34'-110,"6"1,31-57,-3 21,64-122,-114 236,1 1,1 1,2 1,1 1,1 0,1 2,1 1,2 1,0 1,1 2,1 1,11-4,-2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8:13:30.2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8:14:29.52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427 0,'-11'50,"2"-1,3 1,1 1,3 7,3 31,-2 207,-10-168,5-71,1 40,5 549,-21-651,9-2,2-1,-1 0,1 0,0-1,-4-7,-10-6,-17-17,0-2,3-1,2-2,1-1,-5-14,31 46,6 10,1 1,0-1,0 0,0 0,1 0,-1 0,1-1,-1 1,1 0,0-1,17 23,14 21,2-2,2-2,20 17,153 145,-206-197,0 0,1 0,-1 0,1 0,0 0,-1-1,1 1,0 0,-1-1,1 1,0-1,0 0,-1 1,1-1,0 0,0 0,0 0,-1 0,1-1,0 1,0 0,0-1,-1 1,1-1,0 0,-1 1,1-1,-1 0,2-1,6-3,-1-1,0-1,0 0,7-7,-6 5,52-50,-3-3,24-37,-71 85,13-15,-2-2,4-8,-16 24,-8 13,0 0,-1 0,1-1,0 1,-1-1,0 1,0-1,1 0,-2 1,1-1,0 0,0 0,-1 0,0-1,0-1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8:14:40.09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253 1,'-2'135,"4"140,2-51,1-26,9 56,-9-48,-1 72,-5-279,0-1,0 0,-1 1,1-1,0 1,-1 0,1 0,-2-1,-2-3,0-2,0-1,0 1,1-1,-1-1,2 1,0-1,0 1,0-1,1 0,0-3,-12-35,3 21,-1 0,-1 1,-10-13,-50-68,61 89,-51-82,58 89,6 9,3 6,32 46,-2 2,9 21,-16-25,28 57,-21-37,-18-49,-13-17,-1-1,0 1,1 0,-1 0,-1 0,2 1,10-20,36-64,-5-1,25-65,-51 109,1 1,2 1,17-21,-33 49,-4 6,0-1,0 0,0 1,0-1,0 0,-1 0,1 1,-1-1,1 0,-1 0,1 0,-1 0,0 0,0 0,0-1,0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8:15:25.23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1374 6920,'-1081'0,"1050"1,-28 5,26-2,-4 2,17-3,1-1,-14 0,-28-3,61-13,0-483,2 453,2 1,3-7,-1 1,0-24,-4-9,-1-11,6-5,20-317,-24 366,6-18,-3 19,0-24,6-148,-7 141,3-102,-8-1370,-8 1416,3 75,1 1,-5-90,2-17,2 62,0 2,-3-116,9-1730,-1 1947,0 0,0 0,1 0,-1 0,0 0,1 0,-1 1,1-1,-1 0,1 0,-1 0,1 1,-1-1,1 0,0 0,0 1,-1-1,1 1,0-1,0 1,0-1,-1 1,1-1,0 1,0 0,0-1,0 1,0 0,0 0,0 0,0 0,0 0,6-1,1 0,-1 1,8 0,-10 0,753 1,-414-2,-344 0,-1 0,1 0,0 0,0 0,-1 0,1 0,-1 0,1 0,-1 0,1 0,-1 0,0 1,1-1,-2-1,-73-58,59 48,-107-74,102 68,10 9,0 0,-1 0,0 1,-2 0,14 8,-14-9,14 9,-1 0,1 0,0 0,-1-1,1 1,0 0,-1 0,1-1,0 1,0 0,0 0,-1-1,1 1,0 0,0-1,0 1,-1 0,1-1,0 1,0 0,0-1,0 1,0 0,0-1,0 1,0 0,0-1,0 1,0 0,0-1,0 1,0-1,0 1,0 0,0-1,1 1,-1 0,0-1,0 1,26 0,-22 0,0 1,0-1,0 1,0 0,0 0,0 0,0 1,0-1,-1 1,1 0,0 0,8 5,-1 1,7 7,20 12,9-2,2-2,1-3,35 10,-35-13,-42-15,1 0,0 0,0-1,1 1,-5-2,-1 0,1 0,0 1,-1 0,1 0,0 1,-1-1,0 1,1 0,-1 0,0 0,0 1,0-1,0 1,2 2,1 1,-6-6,0 1,0 0,0-1,-1 1,1-1,0 1,-1 0,1-1,-1 1,1 0,-1 0,1 0,-1 0,0-1,0 1,0 0,0-1,0 1,0 0,0-1,0 1,-1 0,1-1,0 1,0 0,-1-1,1 1,0-1,-1 1,1-1,-1 1,1-1,-1 1,1-1,-1 1,1-1,-1 1,0-1,-16 14,-1-1,-13 6,14-8,0 0,1 1,-8 8,5-4,-1-1,0-1,-1-1,0-1,-6 2,5-3,1 1,0 0,1 2,0 0,-7 9,-33 38,-26 24,82-81,-1-1,0 1,0-1,-4 2,7-3,0-1,0-1,0 1,0 0,0 0,0-1,-1 1,1-1,0 0,0 0,0 0,-1 0,1 0,-1 0,2-1,1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86BE-F372-AD76-B844-25B8F93BE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FA4D8-F123-4056-75F4-4C11FB401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F556A-B549-3349-E18E-CE302A78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99A2C-011B-34BA-A16D-13EF3325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5C926-F827-1696-867A-B55DE54A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8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7C87-F499-04BD-AF9C-21A3A228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E3A31-5DB6-CD87-208A-1EAD3E018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48875-214E-CF7B-38D5-AB466AC7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244D4-A58D-A58B-A0FC-309E87DB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B7D5-25F1-1BE4-7539-061775E2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4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4AC9A-153E-9892-E8AF-9E73D1763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C23F1-7C06-00C2-794D-AED88CCA8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71D4-3BEC-8188-0E71-5C801FE3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3421-99A3-21C0-2ED4-6B12EACA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9CB4F-84B0-9F57-DAEB-FBAA33F8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83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2A3F-CBDA-3C06-6887-D55476F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B7B2-8B2B-DC8A-1855-A5F9539E8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B538B-395E-C2C9-6498-784A65D9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F992-3E41-29F2-1D6C-B03B7545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AAE1-F33F-B42E-B9AA-A9C74E60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80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A2CC-F589-89B1-1B8E-D1BA1F1C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ACB2-0DAA-C959-420B-B21BB477E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5D8A6-93F2-7539-539C-98DF74C6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08B7-EF52-003A-8100-3DAC1665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3CB9D-53A6-FEBC-4596-6F0C32CE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90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2F09-1FEA-63D8-4AFE-D6D146B0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91FB-369D-CF95-9E74-14B62C13E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38C41-BC8B-2722-4349-163191AE1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47D2C-B6E4-F467-9106-5882B38B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7FE99-1A6C-BDAA-3B35-B6B124BE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1DC8A-747E-DE8E-97F7-D1C85BDF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D17C-F119-4592-B7E4-8C5A3F97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6BDDA-914D-A323-9421-13D6003C4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2E18-3832-9273-6410-47FFB2018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2CD0-D2BD-54C7-D005-AFC739E2C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F98ED-88B1-7CA4-903E-618CF8E13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71947-8326-964F-5DBE-26407CFE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36495-7B79-E0F9-E9AB-FB22F0D8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A3429-D8B1-FF5C-B472-27587240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05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EB80-4DBC-4749-B4B3-3D620CE7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10585-A7D7-C265-25A9-1B28634F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63530-7C63-5A33-4E3E-A8C716A4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0F213-0BEF-A035-E0B4-CB8C57C5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0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DBC53-9214-5931-129B-BCC9F09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E723E-3411-D0C0-0DA8-15317576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98F1C-C3CD-2320-7AFF-C01C4BCD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9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2CE8-45DC-4AF9-429A-629E64D0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F96E-0F40-5B14-AB36-F1D62E8D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64F90-C265-51A9-0E42-061B046FA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7AB02-323C-3646-FD5C-6338D382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00629-D315-C671-7B09-1CC80422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3593-C53E-D138-59D4-ED782D51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89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415A-C435-DB15-F6E9-33708DB9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FFF64-FAF6-7A83-A702-8AEE0E526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429E1-5DB0-784E-8C22-6D3B75A1E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8B169-70E7-101D-01F2-8428BD8F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BB26D-3347-4310-9BFF-0E58A479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5EE89-ED14-15C2-08B6-A066C584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0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23E0C-9246-76AC-7921-26639396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9621-5E82-D977-0C2C-F07D0FF13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7244-6555-7248-8F6A-42863A93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38136-BA0E-41D6-860A-816FE24629E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48D9E-A406-63AC-DF1B-5CAE5D53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DABFA-C4D6-87DB-3EBB-E4BB756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883E-11E4-46B3-BAE1-05AD785189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9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ulia-petrova@github.i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12" Type="http://schemas.openxmlformats.org/officeDocument/2006/relationships/image" Target="../media/image1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180.png"/><Relationship Id="rId4" Type="http://schemas.openxmlformats.org/officeDocument/2006/relationships/image" Target="../media/image28.png"/><Relationship Id="rId9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12" Type="http://schemas.openxmlformats.org/officeDocument/2006/relationships/hyperlink" Target="https://www.youtube.com/watch?v=rB83DpBJQsE&amp;t=741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s://www.youtube.com/c/3blue1brow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jp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4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61.png"/><Relationship Id="rId7" Type="http://schemas.openxmlformats.org/officeDocument/2006/relationships/image" Target="../media/image621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11" Type="http://schemas.openxmlformats.org/officeDocument/2006/relationships/image" Target="../media/image641.png"/><Relationship Id="rId5" Type="http://schemas.openxmlformats.org/officeDocument/2006/relationships/image" Target="../media/image581.png"/><Relationship Id="rId10" Type="http://schemas.openxmlformats.org/officeDocument/2006/relationships/image" Target="../media/image630.png"/><Relationship Id="rId4" Type="http://schemas.openxmlformats.org/officeDocument/2006/relationships/image" Target="../media/image57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1.png"/><Relationship Id="rId7" Type="http://schemas.openxmlformats.org/officeDocument/2006/relationships/image" Target="../media/image18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69.png"/><Relationship Id="rId9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7" Type="http://schemas.openxmlformats.org/officeDocument/2006/relationships/image" Target="../media/image2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60.png"/><Relationship Id="rId10" Type="http://schemas.openxmlformats.org/officeDocument/2006/relationships/image" Target="../media/image250.png"/><Relationship Id="rId9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20.png"/><Relationship Id="rId3" Type="http://schemas.openxmlformats.org/officeDocument/2006/relationships/image" Target="../media/image220.png"/><Relationship Id="rId7" Type="http://schemas.openxmlformats.org/officeDocument/2006/relationships/image" Target="../media/image240.png"/><Relationship Id="rId12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360.png"/><Relationship Id="rId5" Type="http://schemas.openxmlformats.org/officeDocument/2006/relationships/image" Target="../media/image77.png"/><Relationship Id="rId15" Type="http://schemas.openxmlformats.org/officeDocument/2006/relationships/image" Target="../media/image330.png"/><Relationship Id="rId10" Type="http://schemas.openxmlformats.org/officeDocument/2006/relationships/image" Target="../media/image350.png"/><Relationship Id="rId4" Type="http://schemas.openxmlformats.org/officeDocument/2006/relationships/image" Target="../media/image76.png"/><Relationship Id="rId9" Type="http://schemas.openxmlformats.org/officeDocument/2006/relationships/image" Target="../media/image300.png"/><Relationship Id="rId14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gif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81.png"/><Relationship Id="rId4" Type="http://schemas.openxmlformats.org/officeDocument/2006/relationships/image" Target="../media/image6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96" y="456996"/>
            <a:ext cx="12191999" cy="1577818"/>
          </a:xfrm>
        </p:spPr>
        <p:txBody>
          <a:bodyPr>
            <a:normAutofit fontScale="90000"/>
          </a:bodyPr>
          <a:lstStyle/>
          <a:p>
            <a:r>
              <a:rPr lang="en-GB" dirty="0"/>
              <a:t>Viscous fingering:</a:t>
            </a:r>
            <a:br>
              <a:rPr lang="en-GB" dirty="0"/>
            </a:br>
            <a:r>
              <a:rPr lang="en-GB" dirty="0"/>
              <a:t>theory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D6D5F-79A8-46BB-9771-C62A088E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91" y="2275841"/>
            <a:ext cx="7556409" cy="2234760"/>
          </a:xfrm>
        </p:spPr>
        <p:txBody>
          <a:bodyPr>
            <a:normAutofit/>
          </a:bodyPr>
          <a:lstStyle/>
          <a:p>
            <a:r>
              <a:rPr lang="en-GB" sz="2800" dirty="0"/>
              <a:t>Yulia Petrova</a:t>
            </a:r>
            <a:br>
              <a:rPr lang="en-GB" sz="2800" dirty="0"/>
            </a:br>
            <a:br>
              <a:rPr lang="en-GB" sz="1800" dirty="0"/>
            </a:br>
            <a:r>
              <a:rPr lang="en-GB" sz="1800" dirty="0"/>
              <a:t>PUC-Rio</a:t>
            </a:r>
            <a:br>
              <a:rPr lang="en-GB" sz="1800" dirty="0"/>
            </a:br>
            <a:r>
              <a:rPr lang="en-GB" sz="1800" dirty="0"/>
              <a:t>Rio de Janeiro, Brazil</a:t>
            </a:r>
            <a:endParaRPr lang="ru-RU" sz="1800" dirty="0"/>
          </a:p>
          <a:p>
            <a:r>
              <a:rPr lang="en-GB" dirty="0">
                <a:hlinkClick r:id="rId2"/>
              </a:rPr>
              <a:t>yulia-petrova@github.io</a:t>
            </a:r>
            <a:r>
              <a:rPr lang="en-GB" dirty="0"/>
              <a:t> </a:t>
            </a:r>
          </a:p>
          <a:p>
            <a:r>
              <a:rPr lang="en-GB" dirty="0"/>
              <a:t>21 March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090B1-F376-53A3-E446-8E3F784B3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455"/>
          <a:stretch/>
        </p:blipFill>
        <p:spPr>
          <a:xfrm>
            <a:off x="6938946" y="4456937"/>
            <a:ext cx="2949698" cy="1233043"/>
          </a:xfrm>
          <a:prstGeom prst="rect">
            <a:avLst/>
          </a:prstGeom>
        </p:spPr>
      </p:pic>
      <p:pic>
        <p:nvPicPr>
          <p:cNvPr id="4" name="Picture 3" descr="A picture containing text">
            <a:extLst>
              <a:ext uri="{FF2B5EF4-FFF2-40B4-BE49-F238E27FC236}">
                <a16:creationId xmlns:a16="http://schemas.microsoft.com/office/drawing/2014/main" id="{48B26B3D-7808-527C-05CF-F70AC982C8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227590-D8A6-8A0E-F168-1DFAA91C1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57"/>
          <a:stretch/>
        </p:blipFill>
        <p:spPr>
          <a:xfrm>
            <a:off x="5928851" y="5624957"/>
            <a:ext cx="5422470" cy="1233043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B75D600F-EAF5-4547-1EEE-90CD0C481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40" y="2211647"/>
            <a:ext cx="2234760" cy="223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Related phenomena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2185C5E-F894-74F6-CDED-B50EB9931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42" y="965523"/>
            <a:ext cx="3045958" cy="2764207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8466D4C3-9291-63D8-1CBF-27B14245E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145" y="5231123"/>
            <a:ext cx="3120699" cy="2669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C1497-6133-6967-4A9C-CF3B7DD08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60"/>
          <a:stretch/>
        </p:blipFill>
        <p:spPr>
          <a:xfrm>
            <a:off x="243090" y="1713053"/>
            <a:ext cx="2802868" cy="5153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D94A3B-3414-9798-7125-2DC991317FAA}"/>
              </a:ext>
            </a:extLst>
          </p:cNvPr>
          <p:cNvSpPr txBox="1"/>
          <p:nvPr/>
        </p:nvSpPr>
        <p:spPr>
          <a:xfrm>
            <a:off x="9146042" y="3360398"/>
            <a:ext cx="622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chemeClr val="bg1"/>
                </a:solidFill>
                <a:effectLst/>
              </a:rPr>
              <a:t>Lichtenberg figure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D92F1F-9121-7D81-E59C-E7BB49E67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34" y="965523"/>
            <a:ext cx="4096950" cy="2764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DFE85-3FEA-DD16-D12B-71E602CCF08F}"/>
              </a:ext>
            </a:extLst>
          </p:cNvPr>
          <p:cNvSpPr txBox="1"/>
          <p:nvPr/>
        </p:nvSpPr>
        <p:spPr>
          <a:xfrm>
            <a:off x="115768" y="962247"/>
            <a:ext cx="3454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Gravitational fingering</a:t>
            </a:r>
          </a:p>
          <a:p>
            <a:r>
              <a:rPr lang="en-GB" sz="2400" dirty="0"/>
              <a:t>due to different densities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6AAB7D-DA43-CCAE-2FF5-6DE4BBDBE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608" y="4210668"/>
            <a:ext cx="2099361" cy="1507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27D41D-09BF-B770-3E61-0F5EDF1AFE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43" r="52321"/>
          <a:stretch/>
        </p:blipFill>
        <p:spPr>
          <a:xfrm>
            <a:off x="5930754" y="4077759"/>
            <a:ext cx="1979850" cy="1736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1CCE9-BB2A-4345-147D-E9A7CB39F19A}"/>
              </a:ext>
            </a:extLst>
          </p:cNvPr>
          <p:cNvSpPr txBox="1"/>
          <p:nvPr/>
        </p:nvSpPr>
        <p:spPr>
          <a:xfrm>
            <a:off x="5217698" y="929967"/>
            <a:ext cx="8634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</a:rPr>
              <a:t>copper </a:t>
            </a:r>
            <a:r>
              <a:rPr lang="en-GB" b="0" i="0" dirty="0" err="1">
                <a:solidFill>
                  <a:schemeClr val="bg1"/>
                </a:solidFill>
                <a:effectLst/>
              </a:rPr>
              <a:t>sulfate</a:t>
            </a:r>
            <a:r>
              <a:rPr lang="en-GB" b="0" i="0" dirty="0">
                <a:solidFill>
                  <a:schemeClr val="bg1"/>
                </a:solidFill>
                <a:effectLst/>
              </a:rPr>
              <a:t> in </a:t>
            </a:r>
            <a:r>
              <a:rPr lang="en-GB" dirty="0">
                <a:solidFill>
                  <a:schemeClr val="bg1"/>
                </a:solidFill>
              </a:rPr>
              <a:t>an</a:t>
            </a:r>
            <a:endParaRPr lang="ru-RU" b="0" i="0" dirty="0">
              <a:solidFill>
                <a:schemeClr val="bg1"/>
              </a:solidFill>
              <a:effectLst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</a:rPr>
              <a:t>       </a:t>
            </a:r>
            <a:r>
              <a:rPr lang="en-GB" b="0" i="0" dirty="0">
                <a:solidFill>
                  <a:schemeClr val="bg1"/>
                </a:solidFill>
                <a:effectLst/>
              </a:rPr>
              <a:t>electrodeposition </a:t>
            </a:r>
            <a:r>
              <a:rPr lang="ru-RU" b="0" i="0" dirty="0">
                <a:solidFill>
                  <a:schemeClr val="bg1"/>
                </a:solidFill>
                <a:effectLst/>
              </a:rPr>
              <a:t>      </a:t>
            </a:r>
            <a:r>
              <a:rPr lang="en-GB" b="0" i="0" dirty="0">
                <a:solidFill>
                  <a:schemeClr val="bg1"/>
                </a:solidFill>
                <a:effectLst/>
              </a:rPr>
              <a:t>cell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31561D-74CE-488B-5F2B-A24FFA8A64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1190"/>
          <a:stretch/>
        </p:blipFill>
        <p:spPr>
          <a:xfrm>
            <a:off x="8515350" y="4193839"/>
            <a:ext cx="1731116" cy="1740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BEC8AE-D356-64CD-9194-70D28DEE1E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77" t="61388" r="2079" b="-1"/>
          <a:stretch/>
        </p:blipFill>
        <p:spPr>
          <a:xfrm rot="5400000">
            <a:off x="10293908" y="4347165"/>
            <a:ext cx="1958824" cy="15990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6373CD-1647-6D91-3F7B-58268CE82B68}"/>
              </a:ext>
            </a:extLst>
          </p:cNvPr>
          <p:cNvSpPr txBox="1"/>
          <p:nvPr/>
        </p:nvSpPr>
        <p:spPr>
          <a:xfrm>
            <a:off x="6426036" y="3699454"/>
            <a:ext cx="26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Biological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64FA5-3417-D90D-A1EF-3AB465FDDBF9}"/>
              </a:ext>
            </a:extLst>
          </p:cNvPr>
          <p:cNvSpPr txBox="1"/>
          <p:nvPr/>
        </p:nvSpPr>
        <p:spPr>
          <a:xfrm>
            <a:off x="4021585" y="5784099"/>
            <a:ext cx="3044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err="1"/>
              <a:t>Tumor</a:t>
            </a:r>
            <a:r>
              <a:rPr lang="en-GB" sz="2400" dirty="0"/>
              <a:t> growth</a:t>
            </a:r>
            <a:br>
              <a:rPr lang="en-GB" sz="2400" dirty="0"/>
            </a:br>
            <a:r>
              <a:rPr lang="en-GB" dirty="0"/>
              <a:t>(cells with different mobilities)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1314C3-48BD-529B-02C6-51D6ABA071D8}"/>
              </a:ext>
            </a:extLst>
          </p:cNvPr>
          <p:cNvSpPr txBox="1"/>
          <p:nvPr/>
        </p:nvSpPr>
        <p:spPr>
          <a:xfrm>
            <a:off x="9236780" y="5859835"/>
            <a:ext cx="2474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Cardiac perfusion</a:t>
            </a:r>
          </a:p>
          <a:p>
            <a:pPr algn="ctr"/>
            <a:r>
              <a:rPr lang="en-GB" dirty="0"/>
              <a:t>(cells and organs can be </a:t>
            </a:r>
            <a:endParaRPr lang="ru-RU" dirty="0"/>
          </a:p>
          <a:p>
            <a:pPr algn="ctr"/>
            <a:r>
              <a:rPr lang="en-GB" dirty="0"/>
              <a:t>seen as a porous media)</a:t>
            </a:r>
          </a:p>
        </p:txBody>
      </p:sp>
    </p:spTree>
    <p:extLst>
      <p:ext uri="{BB962C8B-B14F-4D97-AF65-F5344CB8AC3E}">
        <p14:creationId xmlns:p14="http://schemas.microsoft.com/office/powerpoint/2010/main" val="376656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Math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3755A-0B4C-EBDE-9BD2-F5BBC4796145}"/>
              </a:ext>
            </a:extLst>
          </p:cNvPr>
          <p:cNvSpPr txBox="1"/>
          <p:nvPr/>
        </p:nvSpPr>
        <p:spPr>
          <a:xfrm>
            <a:off x="223520" y="1497092"/>
            <a:ext cx="3939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stochastic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interacting particle systems</a:t>
            </a:r>
          </a:p>
        </p:txBody>
      </p:sp>
      <p:pic>
        <p:nvPicPr>
          <p:cNvPr id="6" name="Picture 5" descr="A crescent moon in a black sky&#10;&#10;Description automatically generated with medium confidence">
            <a:extLst>
              <a:ext uri="{FF2B5EF4-FFF2-40B4-BE49-F238E27FC236}">
                <a16:creationId xmlns:a16="http://schemas.microsoft.com/office/drawing/2014/main" id="{2F77BA38-9E02-4686-9094-24FA1C91F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9" t="22009" r="16401" b="18634"/>
          <a:stretch/>
        </p:blipFill>
        <p:spPr>
          <a:xfrm>
            <a:off x="1049552" y="2408587"/>
            <a:ext cx="3883595" cy="3617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965A2-F20E-8B69-9DCD-389A9C799D22}"/>
              </a:ext>
            </a:extLst>
          </p:cNvPr>
          <p:cNvSpPr txBox="1"/>
          <p:nvPr/>
        </p:nvSpPr>
        <p:spPr>
          <a:xfrm>
            <a:off x="362729" y="6085840"/>
            <a:ext cx="457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Diffusion-limited aggregation (DLA)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AC57D3-4611-AF99-164A-052265800102}"/>
              </a:ext>
            </a:extLst>
          </p:cNvPr>
          <p:cNvCxnSpPr>
            <a:cxnSpLocks/>
          </p:cNvCxnSpPr>
          <p:nvPr/>
        </p:nvCxnSpPr>
        <p:spPr>
          <a:xfrm>
            <a:off x="6370320" y="962247"/>
            <a:ext cx="0" cy="58957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92AD07-B510-8A4F-0195-FAF956EE6E0A}"/>
              </a:ext>
            </a:extLst>
          </p:cNvPr>
          <p:cNvSpPr txBox="1"/>
          <p:nvPr/>
        </p:nvSpPr>
        <p:spPr>
          <a:xfrm>
            <a:off x="6370320" y="1577590"/>
            <a:ext cx="622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Well-</a:t>
            </a:r>
            <a:r>
              <a:rPr lang="en-GB" sz="2400" dirty="0" err="1"/>
              <a:t>posedness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Dynamics of solution (as time goes to </a:t>
            </a:r>
            <a:r>
              <a:rPr lang="en-GB" sz="2400" dirty="0" err="1"/>
              <a:t>infty</a:t>
            </a:r>
            <a:r>
              <a:rPr lang="en-GB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ECBCE1-9206-1109-DC5C-8842ACCF773F}"/>
                  </a:ext>
                </a:extLst>
              </p:cNvPr>
              <p:cNvSpPr txBox="1"/>
              <p:nvPr/>
            </p:nvSpPr>
            <p:spPr>
              <a:xfrm>
                <a:off x="7749076" y="2930138"/>
                <a:ext cx="3047997" cy="14157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br>
                  <a:rPr lang="en-US" sz="1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−(0,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ECBCE1-9206-1109-DC5C-8842ACCF7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076" y="2930138"/>
                <a:ext cx="3047997" cy="1415772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9D7FB0D-1A0B-E92E-A840-95FD4F56143A}"/>
              </a:ext>
            </a:extLst>
          </p:cNvPr>
          <p:cNvSpPr txBox="1"/>
          <p:nvPr/>
        </p:nvSpPr>
        <p:spPr>
          <a:xfrm>
            <a:off x="6563360" y="6085840"/>
            <a:ext cx="642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Incompressible porous medium </a:t>
            </a:r>
            <a:r>
              <a:rPr lang="en-GB" sz="2400" dirty="0" err="1"/>
              <a:t>eq</a:t>
            </a:r>
            <a:r>
              <a:rPr lang="en-GB" sz="2400" dirty="0"/>
              <a:t> (IPM)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525F6-4A1D-DDDF-A9D4-0CC78D7557A4}"/>
              </a:ext>
            </a:extLst>
          </p:cNvPr>
          <p:cNvSpPr txBox="1"/>
          <p:nvPr/>
        </p:nvSpPr>
        <p:spPr>
          <a:xfrm>
            <a:off x="1929355" y="1035427"/>
            <a:ext cx="3337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PROBABILITY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32E5BA-BBBF-919B-3D00-518A2122DF73}"/>
              </a:ext>
            </a:extLst>
          </p:cNvPr>
          <p:cNvSpPr txBox="1"/>
          <p:nvPr/>
        </p:nvSpPr>
        <p:spPr>
          <a:xfrm>
            <a:off x="6704088" y="1035427"/>
            <a:ext cx="661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PARTIAL DIFFERENTIAL EQUATIONS (PDEs)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74A5B8-5F84-CC8E-766E-B7C029D6F74D}"/>
                  </a:ext>
                </a:extLst>
              </p:cNvPr>
              <p:cNvSpPr txBox="1"/>
              <p:nvPr/>
            </p:nvSpPr>
            <p:spPr>
              <a:xfrm>
                <a:off x="6704088" y="4605587"/>
                <a:ext cx="236628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– concentration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 – velocity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– pressure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74A5B8-5F84-CC8E-766E-B7C029D6F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88" y="4605587"/>
                <a:ext cx="2366289" cy="1200329"/>
              </a:xfrm>
              <a:prstGeom prst="rect">
                <a:avLst/>
              </a:prstGeom>
              <a:blipFill>
                <a:blip r:embed="rId4"/>
                <a:stretch>
                  <a:fillRect l="-773" t="-4082" r="-2835" b="-112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4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2" grpId="0" animBg="1"/>
      <p:bldP spid="14" grpId="0"/>
      <p:bldP spid="16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B041C-C546-44F6-ABA5-F15753CED90C}"/>
              </a:ext>
            </a:extLst>
          </p:cNvPr>
          <p:cNvSpPr txBox="1"/>
          <p:nvPr/>
        </p:nvSpPr>
        <p:spPr>
          <a:xfrm>
            <a:off x="1017569" y="43686"/>
            <a:ext cx="7514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DLA = Diffusion limited aggregation</a:t>
            </a:r>
            <a:endParaRPr lang="ru-RU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2EEE17-036B-4A75-9EB2-FC51E33FF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387" y="2404093"/>
            <a:ext cx="1991213" cy="20035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A1C63E-A85C-427B-906B-AFF9A6621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387" y="4731410"/>
            <a:ext cx="1991213" cy="20035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5A716-B068-4A77-A568-9516D42B3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387" y="123007"/>
            <a:ext cx="1991213" cy="1991213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9CAF3C9-FC83-4F65-85D3-CCC1DE6B9E71}"/>
              </a:ext>
            </a:extLst>
          </p:cNvPr>
          <p:cNvSpPr/>
          <p:nvPr/>
        </p:nvSpPr>
        <p:spPr>
          <a:xfrm>
            <a:off x="1198549" y="799110"/>
            <a:ext cx="6988939" cy="954107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Step</a:t>
            </a:r>
            <a:r>
              <a:rPr lang="ru-RU" sz="2800" dirty="0"/>
              <a:t> 1:</a:t>
            </a:r>
            <a:br>
              <a:rPr lang="ru-RU" sz="2800" dirty="0"/>
            </a:br>
            <a:r>
              <a:rPr lang="en-GB" sz="2800" dirty="0"/>
              <a:t>Fix a particle</a:t>
            </a:r>
            <a:endParaRPr lang="ru-RU" sz="28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C5E27B9-9D77-4ED5-9B51-9FF98B7A46EC}"/>
              </a:ext>
            </a:extLst>
          </p:cNvPr>
          <p:cNvSpPr/>
          <p:nvPr/>
        </p:nvSpPr>
        <p:spPr>
          <a:xfrm>
            <a:off x="1198548" y="2491279"/>
            <a:ext cx="6988939" cy="1815882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Step</a:t>
            </a:r>
            <a:r>
              <a:rPr lang="ru-RU" sz="2800" dirty="0"/>
              <a:t> 2:</a:t>
            </a:r>
            <a:br>
              <a:rPr lang="ru-RU" sz="2800" dirty="0"/>
            </a:br>
            <a:r>
              <a:rPr lang="en-GB" sz="2800" dirty="0"/>
              <a:t>Take at random a particle from “far away”</a:t>
            </a:r>
            <a:r>
              <a:rPr lang="ru-RU" sz="2800" dirty="0"/>
              <a:t>. </a:t>
            </a:r>
            <a:r>
              <a:rPr lang="en-GB" sz="2800" dirty="0"/>
              <a:t>Let it do random motion until the moment it “touches” one of the black particles</a:t>
            </a:r>
            <a:endParaRPr lang="ru-RU" sz="28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6362D9-67BC-4709-9056-485F5437A576}"/>
              </a:ext>
            </a:extLst>
          </p:cNvPr>
          <p:cNvSpPr/>
          <p:nvPr/>
        </p:nvSpPr>
        <p:spPr>
          <a:xfrm>
            <a:off x="1198549" y="5081463"/>
            <a:ext cx="6988940" cy="138499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Step</a:t>
            </a:r>
            <a:r>
              <a:rPr lang="ru-RU" sz="2800" dirty="0"/>
              <a:t> 3:</a:t>
            </a:r>
            <a:br>
              <a:rPr lang="ru-RU" sz="2800" dirty="0"/>
            </a:br>
            <a:r>
              <a:rPr lang="en-GB" sz="2800" dirty="0"/>
              <a:t>at the point of touch, the red particle stops and becomes black</a:t>
            </a:r>
            <a:endParaRPr lang="ru-RU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ADDE8B7C-BE82-451C-AEB7-6DEE0FD952DE}"/>
                  </a:ext>
                </a:extLst>
              </p14:cNvPr>
              <p14:cNvContentPartPr/>
              <p14:nvPr/>
            </p14:nvContentPartPr>
            <p14:xfrm>
              <a:off x="-1852385" y="1789648"/>
              <a:ext cx="360" cy="3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ADDE8B7C-BE82-451C-AEB7-6DEE0FD952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870385" y="17720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E1269D06-CDB0-4E3F-BB2A-83DC7708AD76}"/>
                  </a:ext>
                </a:extLst>
              </p14:cNvPr>
              <p14:cNvContentPartPr/>
              <p14:nvPr/>
            </p14:nvContentPartPr>
            <p14:xfrm>
              <a:off x="4713904" y="1820616"/>
              <a:ext cx="285480" cy="5655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E1269D06-CDB0-4E3F-BB2A-83DC7708AD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78264" y="1784616"/>
                <a:ext cx="35712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E520EBC1-E25F-4965-84C0-8AC6173934FC}"/>
                  </a:ext>
                </a:extLst>
              </p14:cNvPr>
              <p14:cNvContentPartPr/>
              <p14:nvPr/>
            </p14:nvContentPartPr>
            <p14:xfrm>
              <a:off x="4655792" y="4383405"/>
              <a:ext cx="198720" cy="56556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E520EBC1-E25F-4965-84C0-8AC6173934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0152" y="4347765"/>
                <a:ext cx="27036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3E9E0BF4-BB23-4D1C-8E5B-CF415529E115}"/>
                  </a:ext>
                </a:extLst>
              </p14:cNvPr>
              <p14:cNvContentPartPr/>
              <p14:nvPr/>
            </p14:nvContentPartPr>
            <p14:xfrm>
              <a:off x="705191" y="3379223"/>
              <a:ext cx="530280" cy="24998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3E9E0BF4-BB23-4D1C-8E5B-CF415529E1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191" y="3343583"/>
                <a:ext cx="601920" cy="25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25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3">
            <a:hlinkClick r:id="" action="ppaction://media"/>
            <a:extLst>
              <a:ext uri="{FF2B5EF4-FFF2-40B4-BE49-F238E27FC236}">
                <a16:creationId xmlns:a16="http://schemas.microsoft.com/office/drawing/2014/main" id="{D8AAB417-979C-46EF-B86A-BC2492925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031"/>
          <a:stretch/>
        </p:blipFill>
        <p:spPr>
          <a:xfrm>
            <a:off x="317965" y="1063847"/>
            <a:ext cx="7105989" cy="58957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CE90CB-0B9C-2726-2C6B-9E47DF02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4400" dirty="0"/>
              <a:t>DLA = Diffusion limited aggregation (1981)</a:t>
            </a:r>
            <a:endParaRPr lang="ru-RU" sz="4400" dirty="0"/>
          </a:p>
        </p:txBody>
      </p:sp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84C5795-09E9-8EBF-B8DC-6416BBB146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9" r="13525"/>
          <a:stretch/>
        </p:blipFill>
        <p:spPr>
          <a:xfrm>
            <a:off x="7778597" y="1010569"/>
            <a:ext cx="2148205" cy="3222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24B1FB-B965-6E0E-CCFB-B73579CFCB51}"/>
              </a:ext>
            </a:extLst>
          </p:cNvPr>
          <p:cNvSpPr txBox="1"/>
          <p:nvPr/>
        </p:nvSpPr>
        <p:spPr>
          <a:xfrm>
            <a:off x="7778597" y="4281197"/>
            <a:ext cx="4413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Thomas Witten </a:t>
            </a:r>
          </a:p>
          <a:p>
            <a:pPr algn="ctr"/>
            <a:r>
              <a:rPr lang="en-GB" dirty="0"/>
              <a:t>American theoretical physicists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02D56-7720-FFA2-CAAF-BD9FAC40AB29}"/>
              </a:ext>
            </a:extLst>
          </p:cNvPr>
          <p:cNvSpPr txBox="1"/>
          <p:nvPr/>
        </p:nvSpPr>
        <p:spPr>
          <a:xfrm>
            <a:off x="10043795" y="4281196"/>
            <a:ext cx="214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0" dirty="0">
                <a:solidFill>
                  <a:srgbClr val="333333"/>
                </a:solidFill>
                <a:effectLst/>
              </a:rPr>
              <a:t>Leonard Sander</a:t>
            </a:r>
            <a:endParaRPr lang="en-GB" sz="2400" dirty="0"/>
          </a:p>
        </p:txBody>
      </p:sp>
      <p:pic>
        <p:nvPicPr>
          <p:cNvPr id="11" name="Picture 10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383827A4-BCE1-FD82-C898-96E1728A9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95" y="1010568"/>
            <a:ext cx="2148205" cy="3222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D8C865-370F-A889-7A8A-CF1F361FCAD9}"/>
              </a:ext>
            </a:extLst>
          </p:cNvPr>
          <p:cNvSpPr txBox="1"/>
          <p:nvPr/>
        </p:nvSpPr>
        <p:spPr>
          <a:xfrm>
            <a:off x="7575397" y="5008042"/>
            <a:ext cx="44081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Fractal structure: </a:t>
            </a:r>
            <a:br>
              <a:rPr lang="en-GB" sz="2400" dirty="0"/>
            </a:br>
            <a:r>
              <a:rPr lang="en-GB" sz="2400" dirty="0"/>
              <a:t>             fractal dimension is 1.71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Scale-invariance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Multifractality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Harmonic measures</a:t>
            </a:r>
          </a:p>
        </p:txBody>
      </p:sp>
    </p:spTree>
    <p:extLst>
      <p:ext uri="{BB962C8B-B14F-4D97-AF65-F5344CB8AC3E}">
        <p14:creationId xmlns:p14="http://schemas.microsoft.com/office/powerpoint/2010/main" val="210420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BC9E871-99FC-422A-ABD1-87FC1946BA97}"/>
              </a:ext>
            </a:extLst>
          </p:cNvPr>
          <p:cNvGrpSpPr/>
          <p:nvPr/>
        </p:nvGrpSpPr>
        <p:grpSpPr>
          <a:xfrm>
            <a:off x="-56854" y="570949"/>
            <a:ext cx="12725428" cy="6285736"/>
            <a:chOff x="-266714" y="286132"/>
            <a:chExt cx="12725428" cy="6285736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F7BA2343-7921-4D24-8E3C-4F1CBEF98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7" r="11909"/>
            <a:stretch/>
          </p:blipFill>
          <p:spPr>
            <a:xfrm>
              <a:off x="5726832" y="286132"/>
              <a:ext cx="6731882" cy="6285736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3883433-7197-458F-9E7B-4C7FC0BF2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6714" y="286132"/>
              <a:ext cx="5601661" cy="628573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6CDA1F-EEA6-49C4-9839-9DED364F349C}"/>
                </a:ext>
              </a:extLst>
            </p:cNvPr>
            <p:cNvSpPr txBox="1"/>
            <p:nvPr/>
          </p:nvSpPr>
          <p:spPr>
            <a:xfrm>
              <a:off x="-122418" y="323944"/>
              <a:ext cx="11288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DLA 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84DC75-35B3-4009-BC73-B59774B8A3FB}"/>
                </a:ext>
              </a:extLst>
            </p:cNvPr>
            <p:cNvSpPr txBox="1"/>
            <p:nvPr/>
          </p:nvSpPr>
          <p:spPr>
            <a:xfrm>
              <a:off x="9608696" y="911235"/>
              <a:ext cx="23734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</a:rPr>
                <a:t>Hele-Shaw cell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BC4742-B3E9-4A91-938E-90E352A7DB21}"/>
              </a:ext>
            </a:extLst>
          </p:cNvPr>
          <p:cNvSpPr txBox="1"/>
          <p:nvPr/>
        </p:nvSpPr>
        <p:spPr>
          <a:xfrm>
            <a:off x="3759140" y="-136937"/>
            <a:ext cx="8432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Looks very similar</a:t>
            </a:r>
            <a:r>
              <a:rPr lang="ru-RU" sz="40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414830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IPM = Incompressible Porous Medium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8DF0C-1017-1DDB-5C1C-C910B9697CFA}"/>
                  </a:ext>
                </a:extLst>
              </p:cNvPr>
              <p:cNvSpPr txBox="1"/>
              <p:nvPr/>
            </p:nvSpPr>
            <p:spPr>
              <a:xfrm>
                <a:off x="589280" y="3001193"/>
                <a:ext cx="6278880" cy="29546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𝑢𝑐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5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br>
                  <a:rPr lang="en-GB" sz="15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ru-RU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5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−(0,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8DF0C-1017-1DDB-5C1C-C910B9697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3001193"/>
                <a:ext cx="6278880" cy="29546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43B16A-E3E2-AB3C-F9B4-12858B2B0FD8}"/>
              </a:ext>
            </a:extLst>
          </p:cNvPr>
          <p:cNvSpPr txBox="1"/>
          <p:nvPr/>
        </p:nvSpPr>
        <p:spPr>
          <a:xfrm>
            <a:off x="7823200" y="3149600"/>
            <a:ext cx="3582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(transport equation)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0EBBC-9AD0-7BA9-0135-0BB3E08ED68F}"/>
              </a:ext>
            </a:extLst>
          </p:cNvPr>
          <p:cNvSpPr txBox="1"/>
          <p:nvPr/>
        </p:nvSpPr>
        <p:spPr>
          <a:xfrm>
            <a:off x="7263407" y="4169128"/>
            <a:ext cx="4928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(incompressibility condition)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DBFA6-A32C-2D43-A75A-9F74D983CF8B}"/>
              </a:ext>
            </a:extLst>
          </p:cNvPr>
          <p:cNvSpPr txBox="1"/>
          <p:nvPr/>
        </p:nvSpPr>
        <p:spPr>
          <a:xfrm>
            <a:off x="8461034" y="5188656"/>
            <a:ext cx="2306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(Darcy’s law)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EC847-2C1E-1590-7272-AB7CC16955E1}"/>
              </a:ext>
            </a:extLst>
          </p:cNvPr>
          <p:cNvSpPr txBox="1"/>
          <p:nvPr/>
        </p:nvSpPr>
        <p:spPr>
          <a:xfrm>
            <a:off x="716932" y="1365358"/>
            <a:ext cx="5263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Often called </a:t>
            </a:r>
            <a:r>
              <a:rPr lang="en-GB" sz="2400" dirty="0" err="1"/>
              <a:t>Saffman</a:t>
            </a:r>
            <a:r>
              <a:rPr lang="en-GB" sz="2400" dirty="0"/>
              <a:t>-Taylor instability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2</a:t>
            </a:r>
            <a:r>
              <a:rPr lang="en-GB" sz="2400" dirty="0"/>
              <a:t>d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Let us consider gravitational fingering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AA69A2-B2E3-C214-E70E-BC513C8DC487}"/>
                  </a:ext>
                </a:extLst>
              </p:cNvPr>
              <p:cNvSpPr txBox="1"/>
              <p:nvPr/>
            </p:nvSpPr>
            <p:spPr>
              <a:xfrm>
                <a:off x="7823200" y="1365357"/>
                <a:ext cx="412786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– concentration of heavy fluid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 – velocity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– pressure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AA69A2-B2E3-C214-E70E-BC513C8DC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0" y="1365357"/>
                <a:ext cx="4127861" cy="1200329"/>
              </a:xfrm>
              <a:prstGeom prst="rect">
                <a:avLst/>
              </a:prstGeom>
              <a:blipFill>
                <a:blip r:embed="rId3"/>
                <a:stretch>
                  <a:fillRect l="-443" t="-4061" r="-1182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E0D965-B026-CEA7-851D-19388EA600DE}"/>
              </a:ext>
            </a:extLst>
          </p:cNvPr>
          <p:cNvSpPr txBox="1"/>
          <p:nvPr/>
        </p:nvSpPr>
        <p:spPr>
          <a:xfrm>
            <a:off x="2137317" y="6208184"/>
            <a:ext cx="10054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Let’s ‘’dive’’ into this system and understand where it comes from!</a:t>
            </a:r>
          </a:p>
        </p:txBody>
      </p:sp>
    </p:spTree>
    <p:extLst>
      <p:ext uri="{BB962C8B-B14F-4D97-AF65-F5344CB8AC3E}">
        <p14:creationId xmlns:p14="http://schemas.microsoft.com/office/powerpoint/2010/main" val="589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990FA8E-D751-E19C-9F3C-A95D0AB65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8" r="32901" b="14568"/>
          <a:stretch/>
        </p:blipFill>
        <p:spPr>
          <a:xfrm>
            <a:off x="8956040" y="2687037"/>
            <a:ext cx="1788160" cy="2357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71C780-CEE9-99F2-7AB3-7CC04F4C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961" y="5100110"/>
            <a:ext cx="2962688" cy="17242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3A4E4E-0659-571A-235B-19CB19C8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68" y="5118390"/>
            <a:ext cx="3048659" cy="1717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D0A404-5D46-9372-339B-B54977D6E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12" y="5103256"/>
            <a:ext cx="3041660" cy="1717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8F02860-466B-F803-8D39-2DCDC8366C78}"/>
              </a:ext>
            </a:extLst>
          </p:cNvPr>
          <p:cNvSpPr txBox="1"/>
          <p:nvPr/>
        </p:nvSpPr>
        <p:spPr>
          <a:xfrm>
            <a:off x="345130" y="1070453"/>
            <a:ext cx="5750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Who has never seen </a:t>
            </a:r>
            <a:r>
              <a:rPr lang="en-GB" sz="2400" dirty="0">
                <a:hlinkClick r:id="rId9"/>
              </a:rPr>
              <a:t>@3blue1brown</a:t>
            </a:r>
            <a:r>
              <a:rPr lang="en-GB" sz="2400" dirty="0"/>
              <a:t> videos?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A4295-0F49-4935-8FEC-289EC7937B25}"/>
              </a:ext>
            </a:extLst>
          </p:cNvPr>
          <p:cNvSpPr txBox="1"/>
          <p:nvPr/>
        </p:nvSpPr>
        <p:spPr>
          <a:xfrm>
            <a:off x="369463" y="2689885"/>
            <a:ext cx="82182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There are many incredibly beautiful math explainers made</a:t>
            </a:r>
          </a:p>
          <a:p>
            <a:r>
              <a:rPr lang="en-GB" sz="2400" dirty="0"/>
              <a:t> by Grant Sanderson (@3blue1brown)!</a:t>
            </a:r>
            <a:br>
              <a:rPr lang="en-GB" sz="2400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 do colliding blocks compute PI?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Thinking outside the 10-dimensional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Who cares about topology? (Inscribed rectangle problem)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739BF-1E21-28DC-EE52-9A67EA181E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42" y="1532118"/>
            <a:ext cx="1092721" cy="1092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9BCC-C235-A005-47D0-46151A1FBE44}"/>
              </a:ext>
            </a:extLst>
          </p:cNvPr>
          <p:cNvSpPr txBox="1"/>
          <p:nvPr/>
        </p:nvSpPr>
        <p:spPr>
          <a:xfrm>
            <a:off x="10778394" y="2732757"/>
            <a:ext cx="1566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Grant </a:t>
            </a:r>
            <a:endParaRPr lang="ru-RU" sz="2400" dirty="0"/>
          </a:p>
          <a:p>
            <a:r>
              <a:rPr lang="en-GB" sz="2400" dirty="0"/>
              <a:t>Sanderson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FC7402-09E4-A388-8B66-C634C621B3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41827" y="2408301"/>
            <a:ext cx="3086531" cy="17179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D2809-B078-4064-8868-9CA81A490FB8}"/>
              </a:ext>
            </a:extLst>
          </p:cNvPr>
          <p:cNvSpPr txBox="1"/>
          <p:nvPr/>
        </p:nvSpPr>
        <p:spPr>
          <a:xfrm>
            <a:off x="6683849" y="1089190"/>
            <a:ext cx="5934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See </a:t>
            </a:r>
            <a:r>
              <a:rPr lang="en-GB" sz="2400" dirty="0">
                <a:hlinkClick r:id="rId12"/>
              </a:rPr>
              <a:t>this video</a:t>
            </a:r>
            <a:r>
              <a:rPr lang="en-GB" sz="2400" dirty="0"/>
              <a:t> (starting from 2:16 till 4:31):</a:t>
            </a:r>
            <a:br>
              <a:rPr lang="en-GB" sz="2400" dirty="0"/>
            </a:br>
            <a:r>
              <a:rPr lang="en-GB" sz="2400" dirty="0"/>
              <a:t>“Divergence and curl: The language of Maxwell's equations, fluid flow, and more”</a:t>
            </a:r>
          </a:p>
        </p:txBody>
      </p:sp>
    </p:spTree>
    <p:extLst>
      <p:ext uri="{BB962C8B-B14F-4D97-AF65-F5344CB8AC3E}">
        <p14:creationId xmlns:p14="http://schemas.microsoft.com/office/powerpoint/2010/main" val="35091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ru-RU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20CF4E-C61A-E473-0010-FA5C28C12DDC}"/>
                  </a:ext>
                </a:extLst>
              </p:cNvPr>
              <p:cNvSpPr txBox="1"/>
              <p:nvPr/>
            </p:nvSpPr>
            <p:spPr>
              <a:xfrm>
                <a:off x="3258714" y="2164080"/>
                <a:ext cx="601440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Conservation law  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3200" dirty="0"/>
                  <a:t>   </a:t>
                </a: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r>
                      <a:rPr lang="en-GB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GB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ru-RU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20CF4E-C61A-E473-0010-FA5C28C12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714" y="2164080"/>
                <a:ext cx="6014403" cy="584775"/>
              </a:xfrm>
              <a:prstGeom prst="rect">
                <a:avLst/>
              </a:prstGeom>
              <a:blipFill>
                <a:blip r:embed="rId3"/>
                <a:stretch>
                  <a:fillRect l="-2530" t="-11224" b="-32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BC6B9-73B3-7A73-68B5-0FB97FC25920}"/>
                  </a:ext>
                </a:extLst>
              </p:cNvPr>
              <p:cNvSpPr txBox="1"/>
              <p:nvPr/>
            </p:nvSpPr>
            <p:spPr>
              <a:xfrm>
                <a:off x="1020184" y="3429000"/>
                <a:ext cx="2943306" cy="1619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limLoc m:val="undOvr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BC6B9-73B3-7A73-68B5-0FB97FC25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84" y="3429000"/>
                <a:ext cx="2943306" cy="1619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D5B40C2-13AF-A148-E4D2-C5236D0F2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5" y="2972142"/>
            <a:ext cx="4386056" cy="296703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A6D031-228D-7592-7888-4B2742B94A43}"/>
              </a:ext>
            </a:extLst>
          </p:cNvPr>
          <p:cNvCxnSpPr/>
          <p:nvPr/>
        </p:nvCxnSpPr>
        <p:spPr>
          <a:xfrm flipV="1">
            <a:off x="4146901" y="4678680"/>
            <a:ext cx="0" cy="899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1488D7-0991-FE23-E584-642924F3E23B}"/>
              </a:ext>
            </a:extLst>
          </p:cNvPr>
          <p:cNvSpPr txBox="1"/>
          <p:nvPr/>
        </p:nvSpPr>
        <p:spPr>
          <a:xfrm>
            <a:off x="3006012" y="5708347"/>
            <a:ext cx="228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Green’s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76F965-5C97-64A3-5425-BB63D55E0776}"/>
                  </a:ext>
                </a:extLst>
              </p:cNvPr>
              <p:cNvSpPr txBox="1"/>
              <p:nvPr/>
            </p:nvSpPr>
            <p:spPr>
              <a:xfrm>
                <a:off x="2259330" y="3431628"/>
                <a:ext cx="6103620" cy="1616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76F965-5C97-64A3-5425-BB63D55E0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330" y="3431628"/>
                <a:ext cx="6103620" cy="1616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ru-RU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с)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BB0F735-977C-BDE1-CB63-7C4DFE413099}"/>
              </a:ext>
            </a:extLst>
          </p:cNvPr>
          <p:cNvSpPr txBox="1"/>
          <p:nvPr/>
        </p:nvSpPr>
        <p:spPr>
          <a:xfrm>
            <a:off x="537210" y="1466347"/>
            <a:ext cx="1104853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The amount of EACH fluid that “flows in” equals to the amount of fluid that “flows out”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27279B-868A-FF0C-9359-ECC232BBB867}"/>
                  </a:ext>
                </a:extLst>
              </p:cNvPr>
              <p:cNvSpPr txBox="1"/>
              <p:nvPr/>
            </p:nvSpPr>
            <p:spPr>
              <a:xfrm>
                <a:off x="681530" y="4000084"/>
                <a:ext cx="2396746" cy="1616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27279B-868A-FF0C-9359-ECC232BB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30" y="4000084"/>
                <a:ext cx="2396746" cy="1616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279BD-F3A8-1169-4716-A7998A624B6C}"/>
                  </a:ext>
                </a:extLst>
              </p:cNvPr>
              <p:cNvSpPr txBox="1"/>
              <p:nvPr/>
            </p:nvSpPr>
            <p:spPr>
              <a:xfrm>
                <a:off x="537210" y="2206121"/>
                <a:ext cx="8195310" cy="801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GB" sz="3200" dirty="0"/>
                  <a:t> – total mass in a small volume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279BD-F3A8-1169-4716-A7998A624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" y="2206121"/>
                <a:ext cx="8195310" cy="801630"/>
              </a:xfrm>
              <a:prstGeom prst="rect">
                <a:avLst/>
              </a:prstGeom>
              <a:blipFill>
                <a:blip r:embed="rId4"/>
                <a:stretch>
                  <a:fillRect b="-17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4A1118-6B56-007C-E1CB-52AEC25D18D8}"/>
                  </a:ext>
                </a:extLst>
              </p:cNvPr>
              <p:cNvSpPr txBox="1"/>
              <p:nvPr/>
            </p:nvSpPr>
            <p:spPr>
              <a:xfrm>
                <a:off x="2806700" y="3988005"/>
                <a:ext cx="3591923" cy="1619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𝑢𝑐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4A1118-6B56-007C-E1CB-52AEC25D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700" y="3988005"/>
                <a:ext cx="3591923" cy="1619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5AB011-74FB-5943-7A94-F257BAD52032}"/>
                  </a:ext>
                </a:extLst>
              </p:cNvPr>
              <p:cNvSpPr txBox="1"/>
              <p:nvPr/>
            </p:nvSpPr>
            <p:spPr>
              <a:xfrm>
                <a:off x="4532395" y="3988005"/>
                <a:ext cx="6248400" cy="1616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𝑢𝑐</m:t>
                              </m:r>
                            </m:e>
                          </m:d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5AB011-74FB-5943-7A94-F257BAD5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395" y="3988005"/>
                <a:ext cx="6248400" cy="1616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6169BD-98AF-50FD-F8BF-E87C6D3ABEBB}"/>
                  </a:ext>
                </a:extLst>
              </p:cNvPr>
              <p:cNvSpPr txBox="1"/>
              <p:nvPr/>
            </p:nvSpPr>
            <p:spPr>
              <a:xfrm>
                <a:off x="596422" y="6170207"/>
                <a:ext cx="10930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This is just a conservation of mass of the fluid with concentration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!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6169BD-98AF-50FD-F8BF-E87C6D3AB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2" y="6170207"/>
                <a:ext cx="10930112" cy="461665"/>
              </a:xfrm>
              <a:prstGeom prst="rect">
                <a:avLst/>
              </a:prstGeom>
              <a:blipFill>
                <a:blip r:embed="rId7"/>
                <a:stretch>
                  <a:fillRect l="-89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8FBEF5-5DC5-7B31-231E-91882D202994}"/>
              </a:ext>
            </a:extLst>
          </p:cNvPr>
          <p:cNvCxnSpPr/>
          <p:nvPr/>
        </p:nvCxnSpPr>
        <p:spPr>
          <a:xfrm flipV="1">
            <a:off x="6027277" y="5075738"/>
            <a:ext cx="0" cy="899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DC23AF-0DC8-6E3C-A4FF-8A5DE6D6F59F}"/>
              </a:ext>
            </a:extLst>
          </p:cNvPr>
          <p:cNvSpPr txBox="1"/>
          <p:nvPr/>
        </p:nvSpPr>
        <p:spPr>
          <a:xfrm>
            <a:off x="6027277" y="5631154"/>
            <a:ext cx="228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Green’s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8EBDA6-1792-5AF5-9A1A-F22EC79E4871}"/>
                  </a:ext>
                </a:extLst>
              </p:cNvPr>
              <p:cNvSpPr txBox="1"/>
              <p:nvPr/>
            </p:nvSpPr>
            <p:spPr>
              <a:xfrm>
                <a:off x="847725" y="3107711"/>
                <a:ext cx="75742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200" b="0" dirty="0"/>
                  <a:t>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𝑢𝑐</m:t>
                    </m:r>
                  </m:oMath>
                </a14:m>
                <a:r>
                  <a:rPr lang="en-GB" sz="3200" dirty="0"/>
                  <a:t>      – flux of mass at the boundary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8EBDA6-1792-5AF5-9A1A-F22EC79E4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" y="3107711"/>
                <a:ext cx="7574280" cy="584775"/>
              </a:xfrm>
              <a:prstGeom prst="rect">
                <a:avLst/>
              </a:prstGeom>
              <a:blipFill>
                <a:blip r:embed="rId8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5" grpId="0"/>
      <p:bldP spid="17" grpId="0"/>
      <p:bldP spid="19" grpId="0"/>
      <p:bldP spid="2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−(0,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3343181-CF83-374F-8D95-4A509813AF65}"/>
              </a:ext>
            </a:extLst>
          </p:cNvPr>
          <p:cNvSpPr txBox="1"/>
          <p:nvPr/>
        </p:nvSpPr>
        <p:spPr>
          <a:xfrm>
            <a:off x="4988548" y="2725337"/>
            <a:ext cx="2214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With gravity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9865E-D327-CA40-A095-5039E5E08145}"/>
              </a:ext>
            </a:extLst>
          </p:cNvPr>
          <p:cNvSpPr txBox="1"/>
          <p:nvPr/>
        </p:nvSpPr>
        <p:spPr>
          <a:xfrm>
            <a:off x="9220111" y="2723082"/>
            <a:ext cx="249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With viscosity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AB14F-47E5-1B08-1F4A-4563D2BF69B4}"/>
              </a:ext>
            </a:extLst>
          </p:cNvPr>
          <p:cNvSpPr txBox="1"/>
          <p:nvPr/>
        </p:nvSpPr>
        <p:spPr>
          <a:xfrm>
            <a:off x="5067834" y="1186182"/>
            <a:ext cx="205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Darcy’s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A33302-842F-73DA-0960-2918DDA26E83}"/>
                  </a:ext>
                </a:extLst>
              </p:cNvPr>
              <p:cNvSpPr txBox="1"/>
              <p:nvPr/>
            </p:nvSpPr>
            <p:spPr>
              <a:xfrm>
                <a:off x="4423554" y="3664699"/>
                <a:ext cx="33448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−(0,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A33302-842F-73DA-0960-2918DDA2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554" y="3664699"/>
                <a:ext cx="334489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94813B-3E37-E638-C9D2-2F5303E866E5}"/>
                  </a:ext>
                </a:extLst>
              </p:cNvPr>
              <p:cNvSpPr txBox="1"/>
              <p:nvPr/>
            </p:nvSpPr>
            <p:spPr>
              <a:xfrm>
                <a:off x="9045094" y="3429000"/>
                <a:ext cx="2847639" cy="111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94813B-3E37-E638-C9D2-2F5303E86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094" y="3429000"/>
                <a:ext cx="2847639" cy="111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CE20D-FBDE-93E8-D5B1-4892DA79F9DF}"/>
                  </a:ext>
                </a:extLst>
              </p:cNvPr>
              <p:cNvSpPr txBox="1"/>
              <p:nvPr/>
            </p:nvSpPr>
            <p:spPr>
              <a:xfrm>
                <a:off x="9611107" y="1186182"/>
                <a:ext cx="236628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– concentration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 – velocity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– pressure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CE20D-FBDE-93E8-D5B1-4892DA79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107" y="1186182"/>
                <a:ext cx="2366289" cy="1200329"/>
              </a:xfrm>
              <a:prstGeom prst="rect">
                <a:avLst/>
              </a:prstGeom>
              <a:blipFill>
                <a:blip r:embed="rId5"/>
                <a:stretch>
                  <a:fillRect l="-773" t="-4082" r="-2835" b="-112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B4E4AF9-76C0-257E-3840-5EE915F4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546" y="4364586"/>
            <a:ext cx="3470907" cy="1417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1A0055-BABB-8E90-A5D3-DE7848335113}"/>
                  </a:ext>
                </a:extLst>
              </p:cNvPr>
              <p:cNvSpPr txBox="1"/>
              <p:nvPr/>
            </p:nvSpPr>
            <p:spPr>
              <a:xfrm>
                <a:off x="9220111" y="4738664"/>
                <a:ext cx="224074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 – permeability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– viscosity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1A0055-BABB-8E90-A5D3-DE7848335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111" y="4738664"/>
                <a:ext cx="2240742" cy="830997"/>
              </a:xfrm>
              <a:prstGeom prst="rect">
                <a:avLst/>
              </a:prstGeom>
              <a:blipFill>
                <a:blip r:embed="rId7"/>
                <a:stretch>
                  <a:fillRect l="-815" t="-5839" r="-2717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C48982A-5BE6-93AD-AEA9-02F5B50650C4}"/>
              </a:ext>
            </a:extLst>
          </p:cNvPr>
          <p:cNvSpPr txBox="1"/>
          <p:nvPr/>
        </p:nvSpPr>
        <p:spPr>
          <a:xfrm>
            <a:off x="428560" y="2723082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Simplest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28BAD7-818C-FA96-BB17-405BE6739E74}"/>
                  </a:ext>
                </a:extLst>
              </p:cNvPr>
              <p:cNvSpPr txBox="1"/>
              <p:nvPr/>
            </p:nvSpPr>
            <p:spPr>
              <a:xfrm>
                <a:off x="643598" y="3693944"/>
                <a:ext cx="18435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28BAD7-818C-FA96-BB17-405BE6739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8" y="3693944"/>
                <a:ext cx="184358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480B1-F5F0-773F-724B-4492F9081C81}"/>
                  </a:ext>
                </a:extLst>
              </p:cNvPr>
              <p:cNvSpPr txBox="1"/>
              <p:nvPr/>
            </p:nvSpPr>
            <p:spPr>
              <a:xfrm>
                <a:off x="733436" y="5845834"/>
                <a:ext cx="15189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480B1-F5F0-773F-724B-4492F9081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36" y="5845834"/>
                <a:ext cx="151894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1CE4E-3BBE-D82D-F190-76C91ECD7DD0}"/>
                  </a:ext>
                </a:extLst>
              </p:cNvPr>
              <p:cNvSpPr txBox="1"/>
              <p:nvPr/>
            </p:nvSpPr>
            <p:spPr>
              <a:xfrm>
                <a:off x="391229" y="4721936"/>
                <a:ext cx="22281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1CE4E-3BBE-D82D-F190-76C91ECD7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29" y="4721936"/>
                <a:ext cx="222811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27F84F-D3C6-3F8E-0573-64947305CEE2}"/>
              </a:ext>
            </a:extLst>
          </p:cNvPr>
          <p:cNvSpPr/>
          <p:nvPr/>
        </p:nvSpPr>
        <p:spPr>
          <a:xfrm rot="5400000">
            <a:off x="1262093" y="5481961"/>
            <a:ext cx="486383" cy="309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8EF6DC-6819-ABCA-65FC-2BA11FF3603C}"/>
                  </a:ext>
                </a:extLst>
              </p:cNvPr>
              <p:cNvSpPr txBox="1"/>
              <p:nvPr/>
            </p:nvSpPr>
            <p:spPr>
              <a:xfrm>
                <a:off x="4624089" y="5845834"/>
                <a:ext cx="294381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3200" dirty="0"/>
                  <a:t> </a:t>
                </a:r>
              </a:p>
              <a:p>
                <a:pPr algn="ctr"/>
                <a:r>
                  <a:rPr lang="en-GB" sz="3200" dirty="0"/>
                  <a:t>(</a:t>
                </a:r>
                <a:r>
                  <a:rPr lang="en-GB" sz="3200" dirty="0" err="1"/>
                  <a:t>Biot</a:t>
                </a:r>
                <a:r>
                  <a:rPr lang="en-GB" sz="3200" dirty="0"/>
                  <a:t>-Savart law)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8EF6DC-6819-ABCA-65FC-2BA11FF36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089" y="5845834"/>
                <a:ext cx="2943819" cy="1077218"/>
              </a:xfrm>
              <a:prstGeom prst="rect">
                <a:avLst/>
              </a:prstGeom>
              <a:blipFill>
                <a:blip r:embed="rId11"/>
                <a:stretch>
                  <a:fillRect l="-4979" r="-4772" b="-17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70F0D4-5EED-BB65-4A85-F7C8AD18B498}"/>
                  </a:ext>
                </a:extLst>
              </p:cNvPr>
              <p:cNvSpPr txBox="1"/>
              <p:nvPr/>
            </p:nvSpPr>
            <p:spPr>
              <a:xfrm>
                <a:off x="9535900" y="5845834"/>
                <a:ext cx="1866024" cy="593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32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70F0D4-5EED-BB65-4A85-F7C8AD18B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900" y="5845834"/>
                <a:ext cx="1866024" cy="593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57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6" grpId="0"/>
      <p:bldP spid="17" grpId="0"/>
      <p:bldP spid="18" grpId="0"/>
      <p:bldP spid="6" grpId="0"/>
      <p:bldP spid="14" grpId="0"/>
      <p:bldP spid="19" grpId="0" animBg="1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7"/>
            <a:ext cx="6586489" cy="445921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General phenomenon:</a:t>
            </a:r>
          </a:p>
          <a:p>
            <a:pPr lvl="1"/>
            <a:r>
              <a:rPr lang="en-GB" dirty="0"/>
              <a:t>Viscous fingers</a:t>
            </a:r>
          </a:p>
          <a:p>
            <a:pPr lvl="1"/>
            <a:r>
              <a:rPr lang="en-GB" dirty="0"/>
              <a:t>Applications</a:t>
            </a:r>
            <a:br>
              <a:rPr lang="en-GB" dirty="0"/>
            </a:br>
            <a:endParaRPr lang="en-GB" sz="11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Mathematical models:</a:t>
            </a:r>
          </a:p>
          <a:p>
            <a:pPr lvl="1"/>
            <a:r>
              <a:rPr lang="en-GB" dirty="0"/>
              <a:t>DLA (probability)</a:t>
            </a:r>
          </a:p>
          <a:p>
            <a:pPr lvl="1"/>
            <a:r>
              <a:rPr lang="en-GB" dirty="0"/>
              <a:t>IPM (partial differential equations)</a:t>
            </a:r>
            <a:br>
              <a:rPr lang="en-GB" dirty="0"/>
            </a:br>
            <a:endParaRPr lang="en-GB" sz="11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Theory:</a:t>
            </a:r>
          </a:p>
          <a:p>
            <a:pPr lvl="1"/>
            <a:r>
              <a:rPr lang="en-GB" sz="2400" dirty="0"/>
              <a:t>Derivation of IPM</a:t>
            </a:r>
          </a:p>
          <a:p>
            <a:pPr lvl="1"/>
            <a:r>
              <a:rPr lang="en-GB" dirty="0"/>
              <a:t>Well-</a:t>
            </a:r>
            <a:r>
              <a:rPr lang="en-GB" dirty="0" err="1"/>
              <a:t>posedness</a:t>
            </a:r>
            <a:r>
              <a:rPr lang="en-GB" dirty="0"/>
              <a:t> and dynamics</a:t>
            </a:r>
            <a:br>
              <a:rPr lang="en-GB" dirty="0"/>
            </a:br>
            <a:endParaRPr lang="en-GB" sz="10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“Toy” model (multi-tubes model)</a:t>
            </a:r>
          </a:p>
        </p:txBody>
      </p:sp>
      <p:pic>
        <p:nvPicPr>
          <p:cNvPr id="5" name="Picture 4" descr="A picture containing text">
            <a:extLst>
              <a:ext uri="{FF2B5EF4-FFF2-40B4-BE49-F238E27FC236}">
                <a16:creationId xmlns:a16="http://schemas.microsoft.com/office/drawing/2014/main" id="{630F0A27-4B10-736E-3923-53228B55F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E4B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9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5E59139-EBB7-4E7D-87D9-9CFC2038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20" y="3989149"/>
            <a:ext cx="4481688" cy="13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Why instabilities occur?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967DA7-5C7F-C921-E1B6-6289B65EC61D}"/>
                  </a:ext>
                </a:extLst>
              </p:cNvPr>
              <p:cNvSpPr txBox="1"/>
              <p:nvPr/>
            </p:nvSpPr>
            <p:spPr>
              <a:xfrm>
                <a:off x="1123950" y="1156454"/>
                <a:ext cx="62255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ru-R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с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967DA7-5C7F-C921-E1B6-6289B65E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1156454"/>
                <a:ext cx="622554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634E0-EBA6-2F10-83AD-76861BB52D1A}"/>
                  </a:ext>
                </a:extLst>
              </p:cNvPr>
              <p:cNvSpPr txBox="1"/>
              <p:nvPr/>
            </p:nvSpPr>
            <p:spPr>
              <a:xfrm>
                <a:off x="441959" y="2519319"/>
                <a:ext cx="5047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Here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is some (non-local) operator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634E0-EBA6-2F10-83AD-76861BB52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" y="2519319"/>
                <a:ext cx="5047985" cy="461665"/>
              </a:xfrm>
              <a:prstGeom prst="rect">
                <a:avLst/>
              </a:prstGeom>
              <a:blipFill>
                <a:blip r:embed="rId4"/>
                <a:stretch>
                  <a:fillRect l="-1809" t="-10526" r="-844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4A3641-3113-ACC6-8FC4-77660C5A685D}"/>
                  </a:ext>
                </a:extLst>
              </p:cNvPr>
              <p:cNvSpPr txBox="1"/>
              <p:nvPr/>
            </p:nvSpPr>
            <p:spPr>
              <a:xfrm>
                <a:off x="1123950" y="1807406"/>
                <a:ext cx="62255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4A3641-3113-ACC6-8FC4-77660C5A6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1807406"/>
                <a:ext cx="62255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4C48642B-3A92-C9B5-4272-F22390D37AEE}"/>
              </a:ext>
            </a:extLst>
          </p:cNvPr>
          <p:cNvSpPr/>
          <p:nvPr/>
        </p:nvSpPr>
        <p:spPr>
          <a:xfrm>
            <a:off x="2280152" y="1220023"/>
            <a:ext cx="441960" cy="123572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B1B89-2F85-687C-817F-A1B091CA2BE3}"/>
              </a:ext>
            </a:extLst>
          </p:cNvPr>
          <p:cNvSpPr txBox="1"/>
          <p:nvPr/>
        </p:nvSpPr>
        <p:spPr>
          <a:xfrm>
            <a:off x="194189" y="1570419"/>
            <a:ext cx="174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Active 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9EEBB-A6A4-FE50-694D-06254DF46354}"/>
              </a:ext>
            </a:extLst>
          </p:cNvPr>
          <p:cNvSpPr txBox="1"/>
          <p:nvPr/>
        </p:nvSpPr>
        <p:spPr>
          <a:xfrm>
            <a:off x="4492163" y="3198167"/>
            <a:ext cx="320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It is a hair-trigger effect!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D4C96E-B9AC-6EE1-DCFC-0F8CC10E0B36}"/>
                  </a:ext>
                </a:extLst>
              </p:cNvPr>
              <p:cNvSpPr txBox="1"/>
              <p:nvPr/>
            </p:nvSpPr>
            <p:spPr>
              <a:xfrm>
                <a:off x="7236209" y="1134591"/>
                <a:ext cx="62255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ru-R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с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D4C96E-B9AC-6EE1-DCFC-0F8CC10E0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09" y="1134591"/>
                <a:ext cx="622554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3A87E-9F0F-B47D-E66D-B625833B268B}"/>
                  </a:ext>
                </a:extLst>
              </p:cNvPr>
              <p:cNvSpPr txBox="1"/>
              <p:nvPr/>
            </p:nvSpPr>
            <p:spPr>
              <a:xfrm>
                <a:off x="7513319" y="1845214"/>
                <a:ext cx="5262629" cy="1231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200" dirty="0"/>
              </a:p>
              <a:p>
                <a:endParaRPr lang="en-GB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br>
                  <a:rPr lang="en-GB" sz="3200" b="0" dirty="0"/>
                </a:br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3A87E-9F0F-B47D-E66D-B625833B2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319" y="1845214"/>
                <a:ext cx="5262629" cy="12311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2F9CAFF4-9759-6978-3B11-DE5512B61573}"/>
              </a:ext>
            </a:extLst>
          </p:cNvPr>
          <p:cNvSpPr/>
          <p:nvPr/>
        </p:nvSpPr>
        <p:spPr>
          <a:xfrm>
            <a:off x="8392410" y="1106221"/>
            <a:ext cx="539999" cy="187476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0D076-B6F7-7519-7A05-40D64ECACAAB}"/>
              </a:ext>
            </a:extLst>
          </p:cNvPr>
          <p:cNvSpPr txBox="1"/>
          <p:nvPr/>
        </p:nvSpPr>
        <p:spPr>
          <a:xfrm>
            <a:off x="6582032" y="1370044"/>
            <a:ext cx="16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Simplified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23DDE-63C5-0D0C-FA85-731B77C09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67882"/>
            <a:ext cx="3762261" cy="1319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DC2E03-2221-CE28-781C-3EABFDA898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099" y="3842035"/>
            <a:ext cx="4593418" cy="20858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BEB3A4-F8CF-66E5-7BF2-BE6D5C0D5D73}"/>
              </a:ext>
            </a:extLst>
          </p:cNvPr>
          <p:cNvSpPr txBox="1"/>
          <p:nvPr/>
        </p:nvSpPr>
        <p:spPr>
          <a:xfrm>
            <a:off x="1301292" y="6156960"/>
            <a:ext cx="1159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No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3DD00E-B956-A8F5-B8F6-760E998430EA}"/>
                  </a:ext>
                </a:extLst>
              </p:cNvPr>
              <p:cNvSpPr txBox="1"/>
              <p:nvPr/>
            </p:nvSpPr>
            <p:spPr>
              <a:xfrm>
                <a:off x="4912017" y="6002773"/>
                <a:ext cx="302050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/>
                  <a:t>Velocity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 changes </a:t>
                </a:r>
              </a:p>
              <a:p>
                <a:pPr algn="ctr"/>
                <a:r>
                  <a:rPr lang="en-GB" sz="2400" dirty="0"/>
                  <a:t>due to concentration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3DD00E-B956-A8F5-B8F6-760E99843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17" y="6002773"/>
                <a:ext cx="3020507" cy="830997"/>
              </a:xfrm>
              <a:prstGeom prst="rect">
                <a:avLst/>
              </a:prstGeom>
              <a:blipFill>
                <a:blip r:embed="rId10"/>
                <a:stretch>
                  <a:fillRect l="-2828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CCE16A-C46A-82D7-E880-91F003FCB9EB}"/>
                  </a:ext>
                </a:extLst>
              </p:cNvPr>
              <p:cNvSpPr txBox="1"/>
              <p:nvPr/>
            </p:nvSpPr>
            <p:spPr>
              <a:xfrm>
                <a:off x="8804527" y="5972293"/>
                <a:ext cx="32966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Concentration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changes due to velocity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CCE16A-C46A-82D7-E880-91F003FCB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527" y="5972293"/>
                <a:ext cx="3296669" cy="830997"/>
              </a:xfrm>
              <a:prstGeom prst="rect">
                <a:avLst/>
              </a:prstGeom>
              <a:blipFill>
                <a:blip r:embed="rId11"/>
                <a:stretch>
                  <a:fillRect l="-2033" t="-5882" r="-3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E520437-3F6D-F0DD-FEAF-F6BBAB1DA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8408" y="3964041"/>
            <a:ext cx="3258194" cy="18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6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animBg="1"/>
      <p:bldP spid="9" grpId="0"/>
      <p:bldP spid="10" grpId="0"/>
      <p:bldP spid="11" grpId="0"/>
      <p:bldP spid="12" grpId="0"/>
      <p:bldP spid="13" grpId="0" animBg="1"/>
      <p:bldP spid="14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D73803-C3BB-A77E-FBA3-1D22A8D8D04D}"/>
              </a:ext>
            </a:extLst>
          </p:cNvPr>
          <p:cNvSpPr/>
          <p:nvPr/>
        </p:nvSpPr>
        <p:spPr>
          <a:xfrm>
            <a:off x="7945160" y="4279210"/>
            <a:ext cx="702729" cy="376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00A8B-594D-7B96-6269-FDDD69DBEA81}"/>
              </a:ext>
            </a:extLst>
          </p:cNvPr>
          <p:cNvSpPr/>
          <p:nvPr/>
        </p:nvSpPr>
        <p:spPr>
          <a:xfrm>
            <a:off x="3949430" y="3825135"/>
            <a:ext cx="768485" cy="376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Questions of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D8B63-A9D9-0C00-9D77-DE4408095A9F}"/>
              </a:ext>
            </a:extLst>
          </p:cNvPr>
          <p:cNvSpPr txBox="1"/>
          <p:nvPr/>
        </p:nvSpPr>
        <p:spPr>
          <a:xfrm>
            <a:off x="327043" y="962247"/>
            <a:ext cx="11606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/>
              <a:t>Well-</a:t>
            </a:r>
            <a:r>
              <a:rPr lang="en-GB" sz="2400" dirty="0" err="1"/>
              <a:t>posedness</a:t>
            </a:r>
            <a:r>
              <a:rPr lang="en-GB" sz="2400" dirty="0"/>
              <a:t>: 	       local: yes (2007)		global:         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UNSOLVED PROBLEM</a:t>
            </a:r>
          </a:p>
        </p:txBody>
      </p:sp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7A54067-C3DA-739A-A0E7-F586FD3C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75" y="3968005"/>
            <a:ext cx="2889478" cy="2069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C466C-FE2A-8A30-659F-EA5BB8341D70}"/>
                  </a:ext>
                </a:extLst>
              </p:cNvPr>
              <p:cNvSpPr txBox="1"/>
              <p:nvPr/>
            </p:nvSpPr>
            <p:spPr>
              <a:xfrm>
                <a:off x="337244" y="3759356"/>
                <a:ext cx="4867526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GB" sz="2400" dirty="0"/>
                  <a:t>Dynamics of mixing zone: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2400" dirty="0"/>
              </a:p>
              <a:p>
                <a:pPr lvl="1"/>
                <a:endParaRPr lang="en-GB" sz="1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C466C-FE2A-8A30-659F-EA5BB834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4" y="3759356"/>
                <a:ext cx="4867526" cy="615553"/>
              </a:xfrm>
              <a:prstGeom prst="rect">
                <a:avLst/>
              </a:prstGeom>
              <a:blipFill>
                <a:blip r:embed="rId3"/>
                <a:stretch>
                  <a:fillRect l="-2003" t="-99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7BD6BEE-82AB-BCC5-BD3B-6FB039ED6514}"/>
              </a:ext>
            </a:extLst>
          </p:cNvPr>
          <p:cNvSpPr txBox="1"/>
          <p:nvPr/>
        </p:nvSpPr>
        <p:spPr>
          <a:xfrm>
            <a:off x="494682" y="1765590"/>
            <a:ext cx="53117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best result (up to Jan 2023):</a:t>
            </a:r>
            <a:br>
              <a:rPr lang="en-GB" sz="2400" dirty="0"/>
            </a:br>
            <a:endParaRPr lang="en-GB" sz="1000" dirty="0"/>
          </a:p>
          <a:p>
            <a:r>
              <a:rPr lang="en-GB" sz="1800" i="1" dirty="0"/>
              <a:t>Kiselev, A. and Yao, Y., 2023. Small scale formations in the incompressible porous media equation. Archive for Rational Mechanics and Analysis, 247(1), p.1.</a:t>
            </a:r>
          </a:p>
          <a:p>
            <a:endParaRPr lang="en-GB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830DED-F662-60C4-AAC4-F8563BF3C514}"/>
                  </a:ext>
                </a:extLst>
              </p:cNvPr>
              <p:cNvSpPr txBox="1"/>
              <p:nvPr/>
            </p:nvSpPr>
            <p:spPr>
              <a:xfrm>
                <a:off x="6130448" y="1632575"/>
                <a:ext cx="5867965" cy="172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“Informally” (only conditional result):</a:t>
                </a:r>
              </a:p>
              <a:p>
                <a:endParaRPr lang="en-GB" sz="1000" dirty="0"/>
              </a:p>
              <a:p>
                <a:r>
                  <a:rPr lang="en-GB" sz="2400" dirty="0"/>
                  <a:t>Let solution stay smooth for all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dirty="0"/>
                  <a:t> (in an “appropriate” Sobolev space).  Then at least as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 the Sobolev norm blows-up.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830DED-F662-60C4-AAC4-F8563BF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448" y="1632575"/>
                <a:ext cx="5867965" cy="1723549"/>
              </a:xfrm>
              <a:prstGeom prst="rect">
                <a:avLst/>
              </a:prstGeom>
              <a:blipFill>
                <a:blip r:embed="rId4"/>
                <a:stretch>
                  <a:fillRect l="-1663" t="-2827" b="-70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268ADC-3C84-C839-B6C7-9F8E18FF0F83}"/>
                  </a:ext>
                </a:extLst>
              </p:cNvPr>
              <p:cNvSpPr txBox="1"/>
              <p:nvPr/>
            </p:nvSpPr>
            <p:spPr>
              <a:xfrm>
                <a:off x="5418305" y="4188444"/>
                <a:ext cx="3317132" cy="1692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с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800" dirty="0"/>
              </a:p>
              <a:p>
                <a:endParaRPr lang="en-GB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−(0,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GB" sz="2800" b="0" dirty="0"/>
                </a:br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268ADC-3C84-C839-B6C7-9F8E18FF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305" y="4188444"/>
                <a:ext cx="3317132" cy="1692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BFB9275-974A-E1CF-6928-83778D1F3564}"/>
              </a:ext>
            </a:extLst>
          </p:cNvPr>
          <p:cNvSpPr txBox="1"/>
          <p:nvPr/>
        </p:nvSpPr>
        <p:spPr>
          <a:xfrm>
            <a:off x="327043" y="6230648"/>
            <a:ext cx="11933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</a:t>
            </a:r>
            <a:r>
              <a:rPr lang="en-GB" sz="2400" dirty="0">
                <a:solidFill>
                  <a:schemeClr val="accent1"/>
                </a:solidFill>
              </a:rPr>
              <a:t> EXACT</a:t>
            </a:r>
            <a:r>
              <a:rPr lang="en-GB" sz="2400" dirty="0"/>
              <a:t> speed of growth?		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UNSOLVED PROBLEM</a:t>
            </a:r>
            <a:r>
              <a:rPr lang="en-GB" sz="2400" dirty="0"/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83FA2-5043-DCEE-8624-426BF2B3D792}"/>
              </a:ext>
            </a:extLst>
          </p:cNvPr>
          <p:cNvSpPr txBox="1"/>
          <p:nvPr/>
        </p:nvSpPr>
        <p:spPr>
          <a:xfrm>
            <a:off x="337244" y="4298436"/>
            <a:ext cx="4960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many laboratory and numerical experiments show linear growth of the mixing zone</a:t>
            </a:r>
          </a:p>
        </p:txBody>
      </p:sp>
    </p:spTree>
    <p:extLst>
      <p:ext uri="{BB962C8B-B14F-4D97-AF65-F5344CB8AC3E}">
        <p14:creationId xmlns:p14="http://schemas.microsoft.com/office/powerpoint/2010/main" val="21082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21" grpId="0"/>
      <p:bldP spid="4" grpId="0"/>
      <p:bldP spid="6" grpId="0"/>
      <p:bldP spid="8" grpId="0"/>
      <p:bldP spid="10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Simplified model with gravity: comparison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62248"/>
                <a:ext cx="6817489" cy="5895752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GB" sz="2000" dirty="0" err="1"/>
                  <a:t>Simpl</a:t>
                </a:r>
                <a:r>
                  <a:rPr lang="en-GB" sz="2000" dirty="0"/>
                  <a:t>. model: assumption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sz="2000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2248"/>
                <a:ext cx="6817489" cy="5895752"/>
              </a:xfrm>
              <a:blipFill>
                <a:blip r:embed="rId2"/>
                <a:stretch>
                  <a:fillRect l="-805" t="-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E9995-2CB3-DEAE-3930-B069B04DA212}"/>
                  </a:ext>
                </a:extLst>
              </p:cNvPr>
              <p:cNvSpPr txBox="1"/>
              <p:nvPr/>
            </p:nvSpPr>
            <p:spPr>
              <a:xfrm>
                <a:off x="6817489" y="1211209"/>
                <a:ext cx="5651204" cy="2874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It gives upper bound for the faster finger</a:t>
                </a:r>
                <a:br>
                  <a:rPr lang="en-GB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It gives upper bound for the back front</a:t>
                </a:r>
                <a:br>
                  <a:rPr lang="en-GB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≥−1</m:t>
                    </m:r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Estimate is sharp if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There is no transverse flow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Drop of concentration on a finger tip is -1 -&gt; +1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 err="1"/>
                  <a:t>Numerics</a:t>
                </a:r>
                <a:r>
                  <a:rPr lang="en-GB" dirty="0"/>
                  <a:t> shows that estimate is far from sharp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We want to get better estimate </a:t>
                </a: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E9995-2CB3-DEAE-3930-B069B04DA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489" y="1211209"/>
                <a:ext cx="5651204" cy="2874890"/>
              </a:xfrm>
              <a:prstGeom prst="rect">
                <a:avLst/>
              </a:prstGeom>
              <a:blipFill>
                <a:blip r:embed="rId3"/>
                <a:stretch>
                  <a:fillRect l="-863" t="-1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6983CC-7603-7A14-9508-164B01B6A7CE}"/>
                  </a:ext>
                </a:extLst>
              </p:cNvPr>
              <p:cNvSpPr txBox="1"/>
              <p:nvPr/>
            </p:nvSpPr>
            <p:spPr>
              <a:xfrm>
                <a:off x="1139272" y="1461569"/>
                <a:ext cx="3348751" cy="1015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b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6983CC-7603-7A14-9508-164B01B6A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72" y="1461569"/>
                <a:ext cx="3348751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29F384-CDCD-CD5F-1900-EC60A8DDE312}"/>
                  </a:ext>
                </a:extLst>
              </p:cNvPr>
              <p:cNvSpPr txBox="1"/>
              <p:nvPr/>
            </p:nvSpPr>
            <p:spPr>
              <a:xfrm>
                <a:off x="278219" y="3429000"/>
                <a:ext cx="4894716" cy="11698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GB" sz="2000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(−1−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29F384-CDCD-CD5F-1900-EC60A8DD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19" y="3429000"/>
                <a:ext cx="4894716" cy="1169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DAD9C305-8ED4-5FA3-2EDE-81A5C4995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865652"/>
                  </p:ext>
                </p:extLst>
              </p:nvPr>
            </p:nvGraphicFramePr>
            <p:xfrm>
              <a:off x="278219" y="5186427"/>
              <a:ext cx="5605472" cy="12940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5472">
                      <a:extLst>
                        <a:ext uri="{9D8B030D-6E8A-4147-A177-3AD203B41FA5}">
                          <a16:colId xmlns:a16="http://schemas.microsoft.com/office/drawing/2014/main" val="1481460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Comparison theorem (Otto-Menon, 2005)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82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then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dirty="0"/>
                            <a:t>If</a:t>
                          </a:r>
                          <a:r>
                            <a:rPr lang="en-GB" baseline="0" dirty="0"/>
                            <a:t> </a:t>
                          </a:r>
                          <a:r>
                            <a:rPr lang="en-US" dirty="0"/>
                            <a:t>c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then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3623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DAD9C305-8ED4-5FA3-2EDE-81A5C4995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865652"/>
                  </p:ext>
                </p:extLst>
              </p:nvPr>
            </p:nvGraphicFramePr>
            <p:xfrm>
              <a:off x="278219" y="5186427"/>
              <a:ext cx="5605472" cy="12940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5472">
                      <a:extLst>
                        <a:ext uri="{9D8B030D-6E8A-4147-A177-3AD203B41FA5}">
                          <a16:colId xmlns:a16="http://schemas.microsoft.com/office/drawing/2014/main" val="1481460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Comparison theorem (Otto-Menon, 2005)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82781"/>
                      </a:ext>
                    </a:extLst>
                  </a:tr>
                  <a:tr h="923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" t="-43137" r="-434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62300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30A136C-D2E5-B476-C4E2-44C0A2FE1BCB}"/>
              </a:ext>
            </a:extLst>
          </p:cNvPr>
          <p:cNvGrpSpPr/>
          <p:nvPr/>
        </p:nvGrpSpPr>
        <p:grpSpPr>
          <a:xfrm>
            <a:off x="8509746" y="3815318"/>
            <a:ext cx="2229263" cy="3060737"/>
            <a:chOff x="8389928" y="3656058"/>
            <a:chExt cx="2229263" cy="30607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AF023D-35B1-BA03-87A8-5CE8EED26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664" t="33144" b="33561"/>
            <a:stretch/>
          </p:blipFill>
          <p:spPr>
            <a:xfrm>
              <a:off x="8389928" y="3656058"/>
              <a:ext cx="1585804" cy="3060737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626142-6976-72A9-4032-AB31075E1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9928" y="4313446"/>
              <a:ext cx="190810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9C68E2-92F0-005D-FCDD-D4E00E4EA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7290" y="5790153"/>
              <a:ext cx="190810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343A3E9-A657-7AA9-AD06-DED7E4808DF3}"/>
                    </a:ext>
                  </a:extLst>
                </p:cNvPr>
                <p:cNvSpPr txBox="1"/>
                <p:nvPr/>
              </p:nvSpPr>
              <p:spPr>
                <a:xfrm>
                  <a:off x="10298036" y="4175802"/>
                  <a:ext cx="306431" cy="2846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343A3E9-A657-7AA9-AD06-DED7E4808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8036" y="4175802"/>
                  <a:ext cx="306431" cy="284630"/>
                </a:xfrm>
                <a:prstGeom prst="rect">
                  <a:avLst/>
                </a:prstGeom>
                <a:blipFill>
                  <a:blip r:embed="rId8"/>
                  <a:stretch>
                    <a:fillRect l="-10000" t="-6383" r="-1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29AB9F-5C3D-5387-0F81-99AB25037076}"/>
                    </a:ext>
                  </a:extLst>
                </p:cNvPr>
                <p:cNvSpPr txBox="1"/>
                <p:nvPr/>
              </p:nvSpPr>
              <p:spPr>
                <a:xfrm>
                  <a:off x="10312760" y="5647838"/>
                  <a:ext cx="306431" cy="2846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29AB9F-5C3D-5387-0F81-99AB25037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760" y="5647838"/>
                  <a:ext cx="306431" cy="284630"/>
                </a:xfrm>
                <a:prstGeom prst="rect">
                  <a:avLst/>
                </a:prstGeom>
                <a:blipFill>
                  <a:blip r:embed="rId9"/>
                  <a:stretch>
                    <a:fillRect l="-9804" t="-6522" r="-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61508C-00E6-98D6-27B7-16BA4286D623}"/>
              </a:ext>
            </a:extLst>
          </p:cNvPr>
          <p:cNvSpPr txBox="1"/>
          <p:nvPr/>
        </p:nvSpPr>
        <p:spPr>
          <a:xfrm>
            <a:off x="0" y="2961163"/>
            <a:ext cx="6357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Consider 1d equations (viscous Burgers equation)</a:t>
            </a: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531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 err="1"/>
              <a:t>Numerics</a:t>
            </a:r>
            <a:r>
              <a:rPr lang="en-GB" dirty="0"/>
              <a:t> for viscous fingers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F0960EC2-503B-3133-202E-C1613C14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" y="2486767"/>
            <a:ext cx="5275432" cy="4363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E5486-6B26-2F99-7AA2-4F5F1BD70521}"/>
              </a:ext>
            </a:extLst>
          </p:cNvPr>
          <p:cNvSpPr txBox="1"/>
          <p:nvPr/>
        </p:nvSpPr>
        <p:spPr>
          <a:xfrm>
            <a:off x="47008" y="1055529"/>
            <a:ext cx="5590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F. </a:t>
            </a:r>
            <a:r>
              <a:rPr lang="en-GB" dirty="0" err="1"/>
              <a:t>Bakharev</a:t>
            </a:r>
            <a:r>
              <a:rPr lang="en-GB" dirty="0"/>
              <a:t>, A. </a:t>
            </a:r>
            <a:r>
              <a:rPr lang="en-GB" dirty="0" err="1"/>
              <a:t>Enin</a:t>
            </a:r>
            <a:r>
              <a:rPr lang="en-GB" dirty="0"/>
              <a:t>, A. </a:t>
            </a:r>
            <a:r>
              <a:rPr lang="en-GB" dirty="0" err="1"/>
              <a:t>Groman</a:t>
            </a:r>
            <a:r>
              <a:rPr lang="en-GB" dirty="0"/>
              <a:t>, A. </a:t>
            </a:r>
            <a:r>
              <a:rPr lang="en-GB" dirty="0" err="1"/>
              <a:t>Kalyuzhnyuk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S. </a:t>
            </a:r>
            <a:r>
              <a:rPr lang="en-GB" dirty="0" err="1"/>
              <a:t>Matveenko</a:t>
            </a:r>
            <a:r>
              <a:rPr lang="en-GB" dirty="0"/>
              <a:t>, </a:t>
            </a:r>
            <a:r>
              <a:rPr lang="en-GB" b="1" dirty="0"/>
              <a:t>Yu. Petrova</a:t>
            </a:r>
            <a:r>
              <a:rPr lang="en-GB" dirty="0"/>
              <a:t>, I. </a:t>
            </a:r>
            <a:r>
              <a:rPr lang="en-GB" dirty="0" err="1"/>
              <a:t>Starkov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dirty="0"/>
              <a:t>S. Tikhomirov</a:t>
            </a:r>
            <a:br>
              <a:rPr lang="en-GB" dirty="0"/>
            </a:br>
            <a:r>
              <a:rPr lang="en-GB" i="1" dirty="0"/>
              <a:t>“Velocity of viscous fingers in miscible displacement: Comparison with analytical models”</a:t>
            </a:r>
            <a:br>
              <a:rPr lang="en-GB" i="1" dirty="0"/>
            </a:br>
            <a:r>
              <a:rPr lang="en-GB" dirty="0"/>
              <a:t>Journal of Computational and Applied Mathematics,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2D9DD6-BB96-D0F0-969C-E7E266A2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415" y="2354029"/>
            <a:ext cx="6211872" cy="3352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41713F-11B4-1E52-0DB1-7AB1D1A9E6E0}"/>
              </a:ext>
            </a:extLst>
          </p:cNvPr>
          <p:cNvSpPr txBox="1"/>
          <p:nvPr/>
        </p:nvSpPr>
        <p:spPr>
          <a:xfrm>
            <a:off x="5723415" y="1055528"/>
            <a:ext cx="559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mechanism: intermediate concentration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89ED85-C115-8454-47FB-32E7368B9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49" y="1518139"/>
            <a:ext cx="6389409" cy="47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Multi-tubes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2D9DD6-BB96-D0F0-969C-E7E266A2A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3" t="20025" r="55238" b="21066"/>
          <a:stretch/>
        </p:blipFill>
        <p:spPr>
          <a:xfrm>
            <a:off x="2801566" y="1118850"/>
            <a:ext cx="6799634" cy="5402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772324-A951-C5B8-525D-798FEA6BEFED}"/>
              </a:ext>
            </a:extLst>
          </p:cNvPr>
          <p:cNvSpPr/>
          <p:nvPr/>
        </p:nvSpPr>
        <p:spPr>
          <a:xfrm>
            <a:off x="2801566" y="2256817"/>
            <a:ext cx="6799634" cy="11673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685D1-FD7B-5884-7A5F-C15B296E8043}"/>
              </a:ext>
            </a:extLst>
          </p:cNvPr>
          <p:cNvSpPr/>
          <p:nvPr/>
        </p:nvSpPr>
        <p:spPr>
          <a:xfrm>
            <a:off x="2801566" y="2373549"/>
            <a:ext cx="6799634" cy="11673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72A8A-BA42-EA36-D339-BA47CE6AA5A3}"/>
              </a:ext>
            </a:extLst>
          </p:cNvPr>
          <p:cNvSpPr/>
          <p:nvPr/>
        </p:nvSpPr>
        <p:spPr>
          <a:xfrm>
            <a:off x="2801566" y="2490281"/>
            <a:ext cx="6799634" cy="11673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CB2106-6282-64CA-00B5-543828732AC1}"/>
              </a:ext>
            </a:extLst>
          </p:cNvPr>
          <p:cNvSpPr/>
          <p:nvPr/>
        </p:nvSpPr>
        <p:spPr>
          <a:xfrm>
            <a:off x="2801566" y="2607013"/>
            <a:ext cx="6799634" cy="11673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E9BD6-AFC7-E8EC-A891-66803C4F078F}"/>
              </a:ext>
            </a:extLst>
          </p:cNvPr>
          <p:cNvSpPr/>
          <p:nvPr/>
        </p:nvSpPr>
        <p:spPr>
          <a:xfrm>
            <a:off x="2801566" y="2723745"/>
            <a:ext cx="6799634" cy="11673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D51B78-9C4C-A5C5-95DF-1051633CA813}"/>
              </a:ext>
            </a:extLst>
          </p:cNvPr>
          <p:cNvSpPr/>
          <p:nvPr/>
        </p:nvSpPr>
        <p:spPr>
          <a:xfrm>
            <a:off x="2801566" y="2840477"/>
            <a:ext cx="6799634" cy="11673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FFC74-46C3-266F-C1B0-AD0EF924CD20}"/>
              </a:ext>
            </a:extLst>
          </p:cNvPr>
          <p:cNvSpPr/>
          <p:nvPr/>
        </p:nvSpPr>
        <p:spPr>
          <a:xfrm>
            <a:off x="2801566" y="2958169"/>
            <a:ext cx="6799634" cy="11673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593305-EA92-7752-73D5-4BD94D6A25C5}"/>
              </a:ext>
            </a:extLst>
          </p:cNvPr>
          <p:cNvSpPr/>
          <p:nvPr/>
        </p:nvSpPr>
        <p:spPr>
          <a:xfrm>
            <a:off x="2801566" y="3073941"/>
            <a:ext cx="6799634" cy="11673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339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EBD3EE-BD5A-9B86-7C44-6AC04EE31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922" y="1233429"/>
            <a:ext cx="841165" cy="3904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 (with gravity)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31937B-EE6C-6C21-060B-9C2648CCCDF9}"/>
              </a:ext>
            </a:extLst>
          </p:cNvPr>
          <p:cNvGrpSpPr/>
          <p:nvPr/>
        </p:nvGrpSpPr>
        <p:grpSpPr>
          <a:xfrm>
            <a:off x="133888" y="1107716"/>
            <a:ext cx="3262455" cy="1292663"/>
            <a:chOff x="5461344" y="1052354"/>
            <a:chExt cx="3262455" cy="1292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/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  <m:oMath xmlns:m="http://schemas.openxmlformats.org/officeDocument/2006/math"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023987-F4DE-02B7-AD68-2BE7AE3B83A7}"/>
                </a:ext>
              </a:extLst>
            </p:cNvPr>
            <p:cNvSpPr txBox="1"/>
            <p:nvPr/>
          </p:nvSpPr>
          <p:spPr>
            <a:xfrm>
              <a:off x="5461344" y="1052354"/>
              <a:ext cx="2469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Original equations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blipFill>
                <a:blip r:embed="rId7"/>
                <a:stretch>
                  <a:fillRect l="-3968" t="-2222" r="-1031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blipFill>
                <a:blip r:embed="rId8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9169225" y="1984880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9813509" y="1967616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blipFill>
                <a:blip r:embed="rId9"/>
                <a:stretch>
                  <a:fillRect l="-3817" t="-2222" r="-99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blipFill>
                <a:blip r:embed="rId10"/>
                <a:stretch>
                  <a:fillRect l="-3817" t="-2222" r="-1068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3EB093-D7D6-5FF7-C1D5-138CEA9304F9}"/>
                  </a:ext>
                </a:extLst>
              </p:cNvPr>
              <p:cNvSpPr txBox="1"/>
              <p:nvPr/>
            </p:nvSpPr>
            <p:spPr>
              <a:xfrm>
                <a:off x="129920" y="2915617"/>
                <a:ext cx="6935887" cy="8893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                           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                        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3EB093-D7D6-5FF7-C1D5-138CEA930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0" y="2915617"/>
                <a:ext cx="6935887" cy="889346"/>
              </a:xfrm>
              <a:prstGeom prst="rect">
                <a:avLst/>
              </a:prstGeom>
              <a:blipFill>
                <a:blip r:embed="rId11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BD13192-CFD1-9557-F277-2A2F3C7568B3}"/>
              </a:ext>
            </a:extLst>
          </p:cNvPr>
          <p:cNvSpPr txBox="1"/>
          <p:nvPr/>
        </p:nvSpPr>
        <p:spPr>
          <a:xfrm>
            <a:off x="56160" y="2483460"/>
            <a:ext cx="268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Two-tube equations</a:t>
            </a:r>
          </a:p>
        </p:txBody>
      </p:sp>
    </p:spTree>
    <p:extLst>
      <p:ext uri="{BB962C8B-B14F-4D97-AF65-F5344CB8AC3E}">
        <p14:creationId xmlns:p14="http://schemas.microsoft.com/office/powerpoint/2010/main" val="3524958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7E3BD-7EDE-8D37-7800-3484A7F37D8F}"/>
                  </a:ext>
                </a:extLst>
              </p:cNvPr>
              <p:cNvSpPr txBox="1"/>
              <p:nvPr/>
            </p:nvSpPr>
            <p:spPr>
              <a:xfrm>
                <a:off x="129920" y="2917638"/>
                <a:ext cx="6935887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7E3BD-7EDE-8D37-7800-3484A7F3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0" y="2917638"/>
                <a:ext cx="6935887" cy="904222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 (with gravity)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62248"/>
                <a:ext cx="6096000" cy="5895752"/>
              </a:xfrm>
              <a:ln>
                <a:noFill/>
              </a:ln>
            </p:spPr>
            <p:txBody>
              <a:bodyPr/>
              <a:lstStyle/>
              <a:p>
                <a:pPr marL="0" indent="0">
                  <a:buNone/>
                </a:pP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4C3E0-ADE5-3DE2-89AB-A39046E13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2248"/>
                <a:ext cx="6096000" cy="5895752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/>
              <p:nvPr/>
            </p:nvSpPr>
            <p:spPr>
              <a:xfrm>
                <a:off x="133888" y="5326079"/>
                <a:ext cx="8164927" cy="13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Model for velocities is different for IPM and simplified model: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Simplified: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u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IPM: we need to introduce pressure (not in this lecture)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3BDD5-C909-881E-26A7-26A5F21F9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88" y="5326079"/>
                <a:ext cx="8164927" cy="1341586"/>
              </a:xfrm>
              <a:prstGeom prst="rect">
                <a:avLst/>
              </a:prstGeom>
              <a:blipFill>
                <a:blip r:embed="rId4"/>
                <a:stretch>
                  <a:fillRect l="-1195" t="-3636" b="-9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411" y="1243955"/>
            <a:ext cx="83225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98" y="1309306"/>
                <a:ext cx="764825" cy="276999"/>
              </a:xfrm>
              <a:prstGeom prst="rect">
                <a:avLst/>
              </a:prstGeom>
              <a:blipFill>
                <a:blip r:embed="rId6"/>
                <a:stretch>
                  <a:fillRect l="-3968" t="-2222" r="-1031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478" y="1243955"/>
                <a:ext cx="770147" cy="276999"/>
              </a:xfrm>
              <a:prstGeom prst="rect">
                <a:avLst/>
              </a:prstGeom>
              <a:blipFill>
                <a:blip r:embed="rId3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9169225" y="1984880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9813509" y="1967616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98" y="2261878"/>
                <a:ext cx="797719" cy="276999"/>
              </a:xfrm>
              <a:prstGeom prst="rect">
                <a:avLst/>
              </a:prstGeom>
              <a:blipFill>
                <a:blip r:embed="rId7"/>
                <a:stretch>
                  <a:fillRect l="-3817" t="-2222" r="-99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24" y="2261879"/>
                <a:ext cx="803040" cy="276999"/>
              </a:xfrm>
              <a:prstGeom prst="rect">
                <a:avLst/>
              </a:prstGeom>
              <a:blipFill>
                <a:blip r:embed="rId8"/>
                <a:stretch>
                  <a:fillRect l="-3817" t="-2222" r="-1068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/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Initial condition: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br>
                  <a:rPr lang="en-GB" sz="2400" dirty="0"/>
                </a:br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blipFill>
                <a:blip r:embed="rId9"/>
                <a:stretch>
                  <a:fillRect l="-3059" t="-3960" b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C923D9-FBB5-FC6E-1788-8F9A73B0E46F}"/>
                  </a:ext>
                </a:extLst>
              </p:cNvPr>
              <p:cNvSpPr txBox="1"/>
              <p:nvPr/>
            </p:nvSpPr>
            <p:spPr>
              <a:xfrm>
                <a:off x="129920" y="2898326"/>
                <a:ext cx="4191099" cy="8310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C923D9-FBB5-FC6E-1788-8F9A73B0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0" y="2898326"/>
                <a:ext cx="4191099" cy="831061"/>
              </a:xfrm>
              <a:prstGeom prst="rect">
                <a:avLst/>
              </a:prstGeom>
              <a:blipFill>
                <a:blip r:embed="rId10"/>
                <a:stretch>
                  <a:fillRect b="-14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D33982-B1A4-5C86-6135-2939738B2E7E}"/>
                  </a:ext>
                </a:extLst>
              </p:cNvPr>
              <p:cNvSpPr txBox="1"/>
              <p:nvPr/>
            </p:nvSpPr>
            <p:spPr>
              <a:xfrm>
                <a:off x="154038" y="2917638"/>
                <a:ext cx="6935887" cy="8783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D33982-B1A4-5C86-6135-2939738B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38" y="2917638"/>
                <a:ext cx="6935887" cy="8783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DACCD63-FA12-025D-61F0-E7561499BF66}"/>
              </a:ext>
            </a:extLst>
          </p:cNvPr>
          <p:cNvSpPr/>
          <p:nvPr/>
        </p:nvSpPr>
        <p:spPr>
          <a:xfrm>
            <a:off x="4157910" y="2978999"/>
            <a:ext cx="2692489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FE95D4-FA16-A4D1-AF6D-B0826D48AFBB}"/>
              </a:ext>
            </a:extLst>
          </p:cNvPr>
          <p:cNvSpPr/>
          <p:nvPr/>
        </p:nvSpPr>
        <p:spPr>
          <a:xfrm>
            <a:off x="4161332" y="3385627"/>
            <a:ext cx="2435290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CB341E-E9DB-EE30-CCEB-895A2A95C8FE}"/>
              </a:ext>
            </a:extLst>
          </p:cNvPr>
          <p:cNvSpPr txBox="1"/>
          <p:nvPr/>
        </p:nvSpPr>
        <p:spPr>
          <a:xfrm>
            <a:off x="80278" y="2485481"/>
            <a:ext cx="6248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Two-tube equations: inclusion of transverse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129920" y="2915617"/>
                <a:ext cx="6935887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0" y="2915617"/>
                <a:ext cx="6935887" cy="904222"/>
              </a:xfrm>
              <a:prstGeom prst="rect">
                <a:avLst/>
              </a:prstGeom>
              <a:blipFill>
                <a:blip r:embed="rId12"/>
                <a:stretch>
                  <a:fillRect b="-26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4127606" y="3377053"/>
            <a:ext cx="2435290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4124461" y="2975237"/>
            <a:ext cx="2692489" cy="383128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48110D-2CC3-59A8-23D2-DC5CC1B7BD86}"/>
                  </a:ext>
                </a:extLst>
              </p:cNvPr>
              <p:cNvSpPr txBox="1"/>
              <p:nvPr/>
            </p:nvSpPr>
            <p:spPr>
              <a:xfrm>
                <a:off x="0" y="4063030"/>
                <a:ext cx="6850399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48110D-2CC3-59A8-23D2-DC5CC1B7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3030"/>
                <a:ext cx="6850399" cy="10515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D991316-D5F4-4673-2670-E753311A20A0}"/>
              </a:ext>
            </a:extLst>
          </p:cNvPr>
          <p:cNvGrpSpPr/>
          <p:nvPr/>
        </p:nvGrpSpPr>
        <p:grpSpPr>
          <a:xfrm>
            <a:off x="133888" y="1107716"/>
            <a:ext cx="3262455" cy="1292663"/>
            <a:chOff x="5461344" y="1052354"/>
            <a:chExt cx="3262455" cy="1292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A425FB1-35FF-9EF5-C61B-16793EBFC733}"/>
                    </a:ext>
                  </a:extLst>
                </p:cNvPr>
                <p:cNvSpPr txBox="1"/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  <m:oMath xmlns:m="http://schemas.openxmlformats.org/officeDocument/2006/math"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𝑑𝑖𝑣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02897-F846-32BB-4A4D-EE238E45C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344" y="1514020"/>
                  <a:ext cx="3262455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1A4276-64EE-391A-3535-D08D43CBBBF0}"/>
                </a:ext>
              </a:extLst>
            </p:cNvPr>
            <p:cNvSpPr txBox="1"/>
            <p:nvPr/>
          </p:nvSpPr>
          <p:spPr>
            <a:xfrm>
              <a:off x="5461344" y="1052354"/>
              <a:ext cx="2469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Original equations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D6D3C-ABC4-C6F8-9511-8547BCF027EE}"/>
                  </a:ext>
                </a:extLst>
              </p:cNvPr>
              <p:cNvSpPr txBox="1"/>
              <p:nvPr/>
            </p:nvSpPr>
            <p:spPr>
              <a:xfrm>
                <a:off x="0" y="4065051"/>
                <a:ext cx="6850399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D6D3C-ABC4-C6F8-9511-8547BCF0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5051"/>
                <a:ext cx="6850399" cy="10515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5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 (Simplified model, gravity-driven fingers)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38703-9229-3278-95DA-097C54EF2F2E}"/>
              </a:ext>
            </a:extLst>
          </p:cNvPr>
          <p:cNvSpPr txBox="1"/>
          <p:nvPr/>
        </p:nvSpPr>
        <p:spPr>
          <a:xfrm>
            <a:off x="7416077" y="1577948"/>
            <a:ext cx="392303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Including in the system cross-flow automatically creates intermediate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440267"/>
                  </p:ext>
                </p:extLst>
              </p:nvPr>
            </p:nvGraphicFramePr>
            <p:xfrm>
              <a:off x="242807" y="1028735"/>
              <a:ext cx="6727159" cy="269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715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2022+)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dirty="0"/>
                            <a:t>Consider</a:t>
                          </a:r>
                          <a:r>
                            <a:rPr lang="en-GB" sz="1800" baseline="0" dirty="0"/>
                            <a:t> a two-tube model with gravity.</a:t>
                          </a:r>
                          <a:br>
                            <a:rPr lang="en-GB" sz="1800" dirty="0"/>
                          </a:br>
                          <a:r>
                            <a:rPr lang="en-GB" sz="1800" dirty="0"/>
                            <a:t>Then there exists unique (up to swap)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1800" b="0" dirty="0"/>
                            <a:t> such that simplified two-tubes system has travelling waves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−1, −1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1, 1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1800" b="0" dirty="0"/>
                            <a:t> </a:t>
                          </a:r>
                        </a:p>
                        <a:p>
                          <a:pPr algn="l"/>
                          <a:r>
                            <a:rPr lang="en-GB" sz="1800" b="0" dirty="0"/>
                            <a:t>Moreover,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sSubSup>
                                <m:sSub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800" b="0" dirty="0"/>
                            <a:t>,</a:t>
                          </a:r>
                          <a:br>
                            <a:rPr lang="en-GB" sz="1800" b="0" dirty="0"/>
                          </a:b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r>
                            <a:rPr lang="en-GB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440267"/>
                  </p:ext>
                </p:extLst>
              </p:nvPr>
            </p:nvGraphicFramePr>
            <p:xfrm>
              <a:off x="242807" y="1028735"/>
              <a:ext cx="6727159" cy="269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715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2022+)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2377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0" t="-22283" r="-362" b="-5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F1660A-267D-34CA-4882-3E699AD0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" y="3790162"/>
            <a:ext cx="3903873" cy="141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7272B-1F57-65C0-1A76-910BD9D8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05" y="5296088"/>
            <a:ext cx="3903875" cy="1418688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32" y="3736946"/>
            <a:ext cx="3925077" cy="294380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97D7D9-4D70-F085-7531-F09622950FC4}"/>
              </a:ext>
            </a:extLst>
          </p:cNvPr>
          <p:cNvCxnSpPr/>
          <p:nvPr/>
        </p:nvCxnSpPr>
        <p:spPr>
          <a:xfrm>
            <a:off x="998376" y="3956180"/>
            <a:ext cx="0" cy="254725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3621D2-8A26-D050-3304-CB939A00099D}"/>
              </a:ext>
            </a:extLst>
          </p:cNvPr>
          <p:cNvSpPr txBox="1"/>
          <p:nvPr/>
        </p:nvSpPr>
        <p:spPr>
          <a:xfrm>
            <a:off x="242807" y="601824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809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What’s next?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/>
              <p:nvPr/>
            </p:nvSpPr>
            <p:spPr>
              <a:xfrm>
                <a:off x="97951" y="962247"/>
                <a:ext cx="866349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/>
                  <a:t>How to obtain similar results for “viscous” model?</a:t>
                </a:r>
                <a:br>
                  <a:rPr lang="en-GB" sz="2400" dirty="0"/>
                </a:br>
                <a:endParaRPr lang="en-GB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/>
                  <a:t>Does the n-tube model posses a system of n travelling waves? How to determine their constant states?</a:t>
                </a:r>
                <a:br>
                  <a:rPr lang="en-GB" sz="2400" dirty="0"/>
                </a:br>
                <a:r>
                  <a:rPr lang="en-GB" sz="2400" dirty="0"/>
                  <a:t>Can we go to the limit as the number of tubes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GB" sz="2400" dirty="0"/>
              </a:p>
              <a:p>
                <a:pPr marL="342900" indent="-342900">
                  <a:buFont typeface="+mj-lt"/>
                  <a:buAutoNum type="arabicPeriod"/>
                </a:pPr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1" y="962247"/>
                <a:ext cx="8663493" cy="2677656"/>
              </a:xfrm>
              <a:prstGeom prst="rect">
                <a:avLst/>
              </a:prstGeom>
              <a:blipFill>
                <a:blip r:embed="rId4"/>
                <a:stretch>
                  <a:fillRect l="-1126" t="-20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eaks1 (2)">
            <a:hlinkClick r:id="" action="ppaction://media"/>
            <a:extLst>
              <a:ext uri="{FF2B5EF4-FFF2-40B4-BE49-F238E27FC236}">
                <a16:creationId xmlns:a16="http://schemas.microsoft.com/office/drawing/2014/main" id="{C1100FD8-DD8D-0FF1-18B0-7F1BAFDF97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0597" y="2819906"/>
            <a:ext cx="5209953" cy="39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0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Take-home message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/>
              <p:nvPr/>
            </p:nvSpPr>
            <p:spPr>
              <a:xfrm>
                <a:off x="200588" y="1186181"/>
                <a:ext cx="1122941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/>
                  <a:t>If not yet, watch @3blue1brown YouTube Channel for beautiful math explanations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GB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/>
                  <a:t>Conservation law   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400" dirty="0"/>
                  <a:t>    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, where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 is the flux</a:t>
                </a:r>
                <a:br>
                  <a:rPr lang="en-GB" sz="2400" dirty="0"/>
                </a:br>
                <a:endParaRPr lang="en-GB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/>
                  <a:t>If you are interested in mathematics of shock/travelling waves there is a course at PUC-Rio this semester:</a:t>
                </a:r>
                <a:br>
                  <a:rPr lang="en-GB" sz="2400" dirty="0"/>
                </a:br>
                <a:br>
                  <a:rPr lang="en-GB" sz="2400" dirty="0"/>
                </a:br>
                <a:r>
                  <a:rPr lang="en-GB" sz="2400" dirty="0"/>
                  <a:t>“Shock waves in conservation laws and reaction-diffusion equations”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6C8E77-E991-58B4-2FA9-9C82721C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88" y="1186181"/>
                <a:ext cx="11229412" cy="3416320"/>
              </a:xfrm>
              <a:prstGeom prst="rect">
                <a:avLst/>
              </a:prstGeom>
              <a:blipFill>
                <a:blip r:embed="rId2"/>
                <a:stretch>
                  <a:fillRect l="-869" t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0AAEB89-AB36-989F-7A5D-CB62B12A5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43" y="4158979"/>
            <a:ext cx="2699021" cy="26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8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Oil recovery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8221C-AE1B-DD8C-7FED-493EC827BDC2}"/>
              </a:ext>
            </a:extLst>
          </p:cNvPr>
          <p:cNvSpPr txBox="1"/>
          <p:nvPr/>
        </p:nvSpPr>
        <p:spPr>
          <a:xfrm>
            <a:off x="167951" y="1071482"/>
            <a:ext cx="5236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How oil was recovered in the beginning?</a:t>
            </a:r>
          </a:p>
          <a:p>
            <a:r>
              <a:rPr lang="en-GB" sz="2400" dirty="0"/>
              <a:t>(Baku, 1857)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79097C9-8B3C-E08C-9EAB-01409093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23" y="2011714"/>
            <a:ext cx="3000238" cy="403243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001F788-77DE-6D47-B53A-C191A9C79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93" y="2100409"/>
            <a:ext cx="6044631" cy="4032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7AD4F-4ED9-ED8C-A33F-4A8444C1D2D0}"/>
              </a:ext>
            </a:extLst>
          </p:cNvPr>
          <p:cNvSpPr txBox="1"/>
          <p:nvPr/>
        </p:nvSpPr>
        <p:spPr>
          <a:xfrm>
            <a:off x="7207287" y="1071482"/>
            <a:ext cx="3466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How oil is recovered now?</a:t>
            </a:r>
          </a:p>
        </p:txBody>
      </p:sp>
    </p:spTree>
    <p:extLst>
      <p:ext uri="{BB962C8B-B14F-4D97-AF65-F5344CB8AC3E}">
        <p14:creationId xmlns:p14="http://schemas.microsoft.com/office/powerpoint/2010/main" val="48047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41699" y="1023206"/>
            <a:ext cx="1113484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Own works: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Bakharev</a:t>
            </a:r>
            <a:r>
              <a:rPr lang="en-GB" dirty="0"/>
              <a:t>, F., </a:t>
            </a:r>
            <a:r>
              <a:rPr lang="en-GB" dirty="0" err="1"/>
              <a:t>Enin</a:t>
            </a:r>
            <a:r>
              <a:rPr lang="en-GB" dirty="0"/>
              <a:t>, A., </a:t>
            </a:r>
            <a:r>
              <a:rPr lang="en-GB" dirty="0" err="1"/>
              <a:t>Groman</a:t>
            </a:r>
            <a:r>
              <a:rPr lang="en-GB" dirty="0"/>
              <a:t>, A., </a:t>
            </a:r>
            <a:r>
              <a:rPr lang="en-GB" dirty="0" err="1"/>
              <a:t>Kalyuzhnyuk</a:t>
            </a:r>
            <a:r>
              <a:rPr lang="en-GB" dirty="0"/>
              <a:t>, A., </a:t>
            </a:r>
            <a:r>
              <a:rPr lang="en-GB" dirty="0" err="1"/>
              <a:t>Matveenko</a:t>
            </a:r>
            <a:r>
              <a:rPr lang="en-GB" dirty="0"/>
              <a:t>, S., Petrova, Y., </a:t>
            </a:r>
            <a:r>
              <a:rPr lang="en-GB" dirty="0" err="1"/>
              <a:t>Starkov</a:t>
            </a:r>
            <a:r>
              <a:rPr lang="en-GB" dirty="0"/>
              <a:t>, I. and </a:t>
            </a:r>
            <a:r>
              <a:rPr lang="en-GB" dirty="0" err="1"/>
              <a:t>Tikhomirov</a:t>
            </a:r>
            <a:r>
              <a:rPr lang="en-GB" dirty="0"/>
              <a:t>, S., 2022. Velocity of viscous fingers in miscible displacement: Comparison with analytical models. Journal of Computational and Applied Mathematics, 402, p.113808.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Efendiev</a:t>
            </a:r>
            <a:r>
              <a:rPr lang="en-GB" dirty="0"/>
              <a:t> </a:t>
            </a:r>
            <a:r>
              <a:rPr lang="en-GB" dirty="0" err="1"/>
              <a:t>Ya</a:t>
            </a:r>
            <a:r>
              <a:rPr lang="en-GB" dirty="0"/>
              <a:t>., Petrova Yu., </a:t>
            </a:r>
            <a:r>
              <a:rPr lang="en-GB" dirty="0" err="1"/>
              <a:t>Tikhomirov</a:t>
            </a:r>
            <a:r>
              <a:rPr lang="en-GB" dirty="0"/>
              <a:t> S., 2022+, A cascade of two travelling waves in a two-tube model of gravitational fingering. In preparation.</a:t>
            </a:r>
          </a:p>
          <a:p>
            <a:endParaRPr lang="en-GB" sz="1000" dirty="0"/>
          </a:p>
          <a:p>
            <a:r>
              <a:rPr lang="en-GB" b="1" dirty="0"/>
              <a:t>Other references:</a:t>
            </a:r>
            <a:br>
              <a:rPr lang="en-GB" b="1" dirty="0"/>
            </a:br>
            <a:br>
              <a:rPr lang="en-GB" sz="1000" b="1" dirty="0"/>
            </a:br>
            <a:r>
              <a:rPr lang="en-GB" b="1" dirty="0"/>
              <a:t>Dynamics of viscous fingering: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Nijjer</a:t>
            </a:r>
            <a:r>
              <a:rPr lang="en-GB" dirty="0"/>
              <a:t> J., Hewitt D., and Neufeld J. The dynamics of miscible viscous fingering from onset to shutdown. Journal of Fluid Mechanics 837 (2018): 520-545.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2006. Diffusive slowdown in miscible viscous fingering. Communications in Mathematical Sciences, 4(1), pp.267-273.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2005. Dynamic scaling in miscible viscous fingering. Communications in mathematical physics, 257, pp.303-317.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Homsy</a:t>
            </a:r>
            <a:r>
              <a:rPr lang="en-GB" dirty="0"/>
              <a:t>, G.M., 1987. Viscous fingering in porous media. Annual review of fluid mechanics, 19(1), pp.271-311.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b="1" dirty="0"/>
              <a:t>DLA and Hele-Shaw:</a:t>
            </a:r>
          </a:p>
          <a:p>
            <a:pPr marL="342900" indent="-342900">
              <a:buAutoNum type="arabicPeriod"/>
            </a:pPr>
            <a:r>
              <a:rPr lang="en-GB" dirty="0"/>
              <a:t>Witten, T.A. and Sander, L.M., 1983. Diffusion-limited aggregation. Physical review B, 27(9), p.5686.</a:t>
            </a:r>
          </a:p>
          <a:p>
            <a:pPr marL="342900" indent="-342900">
              <a:buAutoNum type="arabicPeriod"/>
            </a:pPr>
            <a:r>
              <a:rPr lang="en-GB" dirty="0"/>
              <a:t>Hele-Shaw, H.S., 1898. Flow of water. Nature, 58(1509), pp.520-520.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630E7-E9E0-724D-A081-E6CD8D0CFEBA}"/>
              </a:ext>
            </a:extLst>
          </p:cNvPr>
          <p:cNvSpPr txBox="1"/>
          <p:nvPr/>
        </p:nvSpPr>
        <p:spPr>
          <a:xfrm>
            <a:off x="6410960" y="157660"/>
            <a:ext cx="479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Thank you very much!</a:t>
            </a:r>
          </a:p>
        </p:txBody>
      </p:sp>
    </p:spTree>
    <p:extLst>
      <p:ext uri="{BB962C8B-B14F-4D97-AF65-F5344CB8AC3E}">
        <p14:creationId xmlns:p14="http://schemas.microsoft.com/office/powerpoint/2010/main" val="35119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12516" y="1051000"/>
            <a:ext cx="1113484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Well-</a:t>
            </a:r>
            <a:r>
              <a:rPr lang="en-GB" b="1" dirty="0" err="1"/>
              <a:t>posedness</a:t>
            </a:r>
            <a:r>
              <a:rPr lang="en-GB" b="1" dirty="0"/>
              <a:t> for IPM: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Kiselev, A. and Yao, Y., 2023. Small scale formations in the incompressible porous media equation. Archive for Rational Mechanics and Analysis, 247(1), p.1.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A. Castro, D. Cordoba and D. Lear, Global existence of quasi-stratified solutions for the confined IPM equation, Arch. Ration. Mech. Anal. 232 (2019), no. 1, 437–471.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T. </a:t>
            </a:r>
            <a:r>
              <a:rPr lang="en-GB" dirty="0" err="1"/>
              <a:t>Elgindi</a:t>
            </a:r>
            <a:r>
              <a:rPr lang="en-GB" dirty="0"/>
              <a:t>, On the asymptotic stability of stationary solutions of the inviscid incompressible porous medium equation, Arch. Ration. Mech. Anal. 225 (2017), no. 2, 573–599.</a:t>
            </a:r>
          </a:p>
          <a:p>
            <a:endParaRPr lang="en-GB" dirty="0"/>
          </a:p>
          <a:p>
            <a:r>
              <a:rPr lang="en-GB" b="1" dirty="0"/>
              <a:t>Non-uniqueness for IPM: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D. Cordoba, D. </a:t>
            </a:r>
            <a:r>
              <a:rPr lang="en-GB" dirty="0" err="1"/>
              <a:t>Faraco</a:t>
            </a:r>
            <a:r>
              <a:rPr lang="en-GB" dirty="0"/>
              <a:t> and F. Gancedo, Lack of uniqueness for weak solutions of the incompressible porous media equation, Arch. Ration. Mech. Anal. 200 (2011), no. 3, 725–746.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Shvydkoy</a:t>
            </a:r>
            <a:r>
              <a:rPr lang="en-GB" dirty="0"/>
              <a:t>, R.: Convex integration for a class of active scalar equations. J. Am. Math. Soc. 24(4), 1159–1174 (2011).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L. </a:t>
            </a:r>
            <a:r>
              <a:rPr lang="en-GB" dirty="0" err="1"/>
              <a:t>Szekelyhidi</a:t>
            </a:r>
            <a:r>
              <a:rPr lang="en-GB" dirty="0"/>
              <a:t>, Jr. Relaxation of the incompressible porous media equation, Ann. Sci. de </a:t>
            </a:r>
            <a:r>
              <a:rPr lang="en-GB" dirty="0" err="1"/>
              <a:t>l’Ecole</a:t>
            </a:r>
            <a:r>
              <a:rPr lang="en-GB" dirty="0"/>
              <a:t> Norm. </a:t>
            </a:r>
            <a:r>
              <a:rPr lang="en-GB" dirty="0" err="1"/>
              <a:t>Superieure</a:t>
            </a:r>
            <a:r>
              <a:rPr lang="en-GB" dirty="0"/>
              <a:t> (4) 45 (2012), no. 3, 491–509.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b="1" dirty="0"/>
              <a:t>Related: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 err="1"/>
              <a:t>Chemetov</a:t>
            </a:r>
            <a:r>
              <a:rPr lang="en-GB" dirty="0"/>
              <a:t>, N. and Neves, W., 2013. The generalized Buckley–Leverett system: solvability. Archive for Rational Mechanics and Analysis, 208, pp.1-24.</a:t>
            </a:r>
          </a:p>
          <a:p>
            <a:pPr marL="342900" indent="-342900">
              <a:buAutoNum type="arabicPeriod"/>
            </a:pPr>
            <a:r>
              <a:rPr lang="en-GB" dirty="0"/>
              <a:t>Córdoba, A., Córdoba, D. and Gancedo, F., 2011. Interface evolution: the Hele-Shaw and Muskat problems. Annals of mathematics, pp.477-542.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10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400" dirty="0"/>
              <a:t>Interesting fact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DE4BC-38FA-7340-1E59-F74D7CDA852C}"/>
              </a:ext>
            </a:extLst>
          </p:cNvPr>
          <p:cNvSpPr txBox="1"/>
          <p:nvPr/>
        </p:nvSpPr>
        <p:spPr>
          <a:xfrm>
            <a:off x="203590" y="1052287"/>
            <a:ext cx="11988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First oil in Russia was found close to </a:t>
            </a:r>
            <a:r>
              <a:rPr lang="en-GB" sz="2400" dirty="0" err="1"/>
              <a:t>Ukhta</a:t>
            </a:r>
            <a:r>
              <a:rPr lang="en-GB" sz="2400" dirty="0"/>
              <a:t> (my native city! Now the city of oil and gas industry)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1947550-9B87-EF4A-5F7B-663F1AEF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0" y="1780647"/>
            <a:ext cx="9329195" cy="4894459"/>
          </a:xfrm>
          <a:prstGeom prst="rect">
            <a:avLst/>
          </a:prstGeom>
        </p:spPr>
      </p:pic>
      <p:pic>
        <p:nvPicPr>
          <p:cNvPr id="11" name="Picture 10" descr="A person and person standing in the snow in front of a crane&#10;&#10;Description automatically generated with medium confidence">
            <a:extLst>
              <a:ext uri="{FF2B5EF4-FFF2-40B4-BE49-F238E27FC236}">
                <a16:creationId xmlns:a16="http://schemas.microsoft.com/office/drawing/2014/main" id="{C4FDB98C-0E46-07B8-A85D-C66E05C7A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76" y="1780647"/>
            <a:ext cx="6525945" cy="4894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586FC-8F96-A777-9E9B-2B6C72D029F4}"/>
                  </a:ext>
                </a:extLst>
              </p:cNvPr>
              <p:cNvSpPr txBox="1"/>
              <p:nvPr/>
            </p:nvSpPr>
            <p:spPr>
              <a:xfrm>
                <a:off x="10324979" y="1780647"/>
                <a:ext cx="15600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−30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586FC-8F96-A777-9E9B-2B6C72D0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979" y="1780647"/>
                <a:ext cx="156004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B9E592-6FDA-020E-E74E-A9B3E710A75B}"/>
              </a:ext>
            </a:extLst>
          </p:cNvPr>
          <p:cNvSpPr txBox="1"/>
          <p:nvPr/>
        </p:nvSpPr>
        <p:spPr>
          <a:xfrm>
            <a:off x="5626359" y="5327778"/>
            <a:ext cx="2766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Yulia Petrova </a:t>
            </a:r>
            <a:br>
              <a:rPr lang="en-GB" sz="2400" dirty="0"/>
            </a:br>
            <a:r>
              <a:rPr lang="en-GB" sz="2400" dirty="0"/>
              <a:t>&amp; Sergey </a:t>
            </a:r>
            <a:r>
              <a:rPr lang="en-GB" sz="2400" dirty="0" err="1"/>
              <a:t>Tikhomirov</a:t>
            </a:r>
            <a:br>
              <a:rPr lang="en-GB" sz="2400" dirty="0"/>
            </a:br>
            <a:r>
              <a:rPr lang="en-GB" sz="2400" dirty="0"/>
              <a:t>@ </a:t>
            </a:r>
            <a:r>
              <a:rPr lang="en-GB" sz="2400" dirty="0" err="1"/>
              <a:t>Ukhta</a:t>
            </a:r>
            <a:r>
              <a:rPr lang="en-GB" sz="2400" dirty="0"/>
              <a:t>, Russia</a:t>
            </a:r>
          </a:p>
        </p:txBody>
      </p:sp>
    </p:spTree>
    <p:extLst>
      <p:ext uri="{BB962C8B-B14F-4D97-AF65-F5344CB8AC3E}">
        <p14:creationId xmlns:p14="http://schemas.microsoft.com/office/powerpoint/2010/main" val="16169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, square&#10;&#10;Description automatically generated">
            <a:extLst>
              <a:ext uri="{FF2B5EF4-FFF2-40B4-BE49-F238E27FC236}">
                <a16:creationId xmlns:a16="http://schemas.microsoft.com/office/drawing/2014/main" id="{A6552E21-33AC-A7AF-D17B-9E565003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7520"/>
            <a:ext cx="12192000" cy="9553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A4580-579E-11AC-CBEB-31F5DEDDF060}"/>
              </a:ext>
            </a:extLst>
          </p:cNvPr>
          <p:cNvSpPr txBox="1"/>
          <p:nvPr/>
        </p:nvSpPr>
        <p:spPr>
          <a:xfrm>
            <a:off x="5743937" y="-826268"/>
            <a:ext cx="5934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Homsy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G.M., 1987. Viscous fingering in porous media. </a:t>
            </a:r>
          </a:p>
          <a:p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Annual review of fluid mechanics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(1), pp.271-311.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8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Hele-Shaw cell (1898)</a:t>
            </a:r>
          </a:p>
        </p:txBody>
      </p:sp>
      <p:pic>
        <p:nvPicPr>
          <p:cNvPr id="7" name="Hele-Shaw">
            <a:hlinkClick r:id="" action="ppaction://media"/>
            <a:extLst>
              <a:ext uri="{FF2B5EF4-FFF2-40B4-BE49-F238E27FC236}">
                <a16:creationId xmlns:a16="http://schemas.microsoft.com/office/drawing/2014/main" id="{81DADB8A-7D48-77DD-1B22-0C8AD7574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033" y="1094327"/>
            <a:ext cx="5997773" cy="5509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024D9C-F8B1-1925-CA66-79300126184C}"/>
              </a:ext>
            </a:extLst>
          </p:cNvPr>
          <p:cNvSpPr txBox="1"/>
          <p:nvPr/>
        </p:nvSpPr>
        <p:spPr>
          <a:xfrm>
            <a:off x="8801100" y="4681974"/>
            <a:ext cx="32283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i="0" dirty="0">
                <a:solidFill>
                  <a:srgbClr val="202122"/>
                </a:solidFill>
                <a:effectLst/>
              </a:rPr>
              <a:t>Henry Selby Hele-Shaw</a:t>
            </a:r>
          </a:p>
          <a:p>
            <a:pPr algn="ctr"/>
            <a:r>
              <a:rPr lang="en-GB" sz="2400" dirty="0">
                <a:solidFill>
                  <a:srgbClr val="202122"/>
                </a:solidFill>
              </a:rPr>
              <a:t>(1854-1951)</a:t>
            </a:r>
            <a:br>
              <a:rPr lang="en-GB" sz="2400" dirty="0">
                <a:solidFill>
                  <a:srgbClr val="202122"/>
                </a:solidFill>
              </a:rPr>
            </a:br>
            <a:r>
              <a:rPr lang="en-GB" dirty="0"/>
              <a:t>English mechanical and automobile engineer</a:t>
            </a:r>
            <a:endParaRPr lang="en-GB" sz="2400" dirty="0"/>
          </a:p>
        </p:txBody>
      </p:sp>
      <p:pic>
        <p:nvPicPr>
          <p:cNvPr id="14" name="Picture 13" descr="A picture containing outdoor, person, tree, riding&#10;&#10;Description automatically generated">
            <a:extLst>
              <a:ext uri="{FF2B5EF4-FFF2-40B4-BE49-F238E27FC236}">
                <a16:creationId xmlns:a16="http://schemas.microsoft.com/office/drawing/2014/main" id="{F32F0587-8D6E-923B-D625-DDDB2D0F1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754" y="2176026"/>
            <a:ext cx="3327686" cy="25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Hele-Shaw 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95863-1C22-52E4-0F8E-A9D24F70F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299" y="1122748"/>
            <a:ext cx="3818972" cy="3531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34EE2-21EA-5139-5B91-2CF833752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" y="1157469"/>
            <a:ext cx="3737981" cy="3518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EC434-1AD8-BBFA-5ED2-AA294C866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81" y="1157468"/>
            <a:ext cx="3818972" cy="3518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FA589B-1A39-A480-72F6-2D82EFCF0FE5}"/>
              </a:ext>
            </a:extLst>
          </p:cNvPr>
          <p:cNvSpPr txBox="1"/>
          <p:nvPr/>
        </p:nvSpPr>
        <p:spPr>
          <a:xfrm>
            <a:off x="330413" y="4785905"/>
            <a:ext cx="3264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Two miscible fluids</a:t>
            </a:r>
          </a:p>
          <a:p>
            <a:r>
              <a:rPr lang="en-GB" sz="2400" dirty="0"/>
              <a:t>(no capillary pressure)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B1FE0-DE23-7121-1313-2644439BE996}"/>
              </a:ext>
            </a:extLst>
          </p:cNvPr>
          <p:cNvSpPr txBox="1"/>
          <p:nvPr/>
        </p:nvSpPr>
        <p:spPr>
          <a:xfrm>
            <a:off x="5146343" y="4785905"/>
            <a:ext cx="690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Two immiscible fluids (with capillary pressure)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375FA-C176-52E0-8D23-469A764126EF}"/>
              </a:ext>
            </a:extLst>
          </p:cNvPr>
          <p:cNvSpPr txBox="1"/>
          <p:nvPr/>
        </p:nvSpPr>
        <p:spPr>
          <a:xfrm>
            <a:off x="330413" y="6410130"/>
            <a:ext cx="715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Photos from experiments at Chebyshev Laboratory, St Petersburg, Russia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682A7-1C77-978C-729B-E0687CF5AC98}"/>
              </a:ext>
            </a:extLst>
          </p:cNvPr>
          <p:cNvSpPr txBox="1"/>
          <p:nvPr/>
        </p:nvSpPr>
        <p:spPr>
          <a:xfrm>
            <a:off x="2686050" y="5788031"/>
            <a:ext cx="739734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Reason for instability    –    different viscosities (mobilities)</a:t>
            </a:r>
          </a:p>
        </p:txBody>
      </p:sp>
    </p:spTree>
    <p:extLst>
      <p:ext uri="{BB962C8B-B14F-4D97-AF65-F5344CB8AC3E}">
        <p14:creationId xmlns:p14="http://schemas.microsoft.com/office/powerpoint/2010/main" val="279611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2EE261-78B2-4A0F-83A6-78FFBAD68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1414" y="-2736654"/>
            <a:ext cx="9248481" cy="12331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B56C8-36A5-443B-A9B7-529A23BA4BCF}"/>
              </a:ext>
            </a:extLst>
          </p:cNvPr>
          <p:cNvSpPr txBox="1"/>
          <p:nvPr/>
        </p:nvSpPr>
        <p:spPr>
          <a:xfrm>
            <a:off x="5734857" y="1350499"/>
            <a:ext cx="2120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Problem</a:t>
            </a:r>
            <a:endParaRPr lang="ru-RU" sz="4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A8C5311-9800-426F-A5E0-44FE2874C745}"/>
                  </a:ext>
                </a:extLst>
              </p14:cNvPr>
              <p14:cNvContentPartPr/>
              <p14:nvPr/>
            </p14:nvContentPartPr>
            <p14:xfrm>
              <a:off x="-1907003" y="-1706843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A8C5311-9800-426F-A5E0-44FE2874C7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42643" y="-17424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DEF8A3F-1762-47F2-869B-B1AF627B2470}"/>
                  </a:ext>
                </a:extLst>
              </p14:cNvPr>
              <p14:cNvContentPartPr/>
              <p14:nvPr/>
            </p14:nvContentPartPr>
            <p14:xfrm>
              <a:off x="-2329643" y="-1754723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DEF8A3F-1762-47F2-869B-B1AF627B24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65643" y="-17903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7AE82EF2-CBA7-4517-82FD-95DA7CE1329F}"/>
                  </a:ext>
                </a:extLst>
              </p14:cNvPr>
              <p14:cNvContentPartPr/>
              <p14:nvPr/>
            </p14:nvContentPartPr>
            <p14:xfrm>
              <a:off x="5675040" y="2121397"/>
              <a:ext cx="1629240" cy="1957843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7AE82EF2-CBA7-4517-82FD-95DA7CE132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9043" y="2085754"/>
                <a:ext cx="1700875" cy="2029489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41F398-ECE8-408F-AAC0-ACF7861962A8}"/>
              </a:ext>
            </a:extLst>
          </p:cNvPr>
          <p:cNvSpPr txBox="1"/>
          <p:nvPr/>
        </p:nvSpPr>
        <p:spPr>
          <a:xfrm>
            <a:off x="2232454" y="4922726"/>
            <a:ext cx="8514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These “islands” of oil are hard to extract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0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An engineer tries to prevent viscous fingering….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9094D-B68E-5D85-153A-48DC062C9458}"/>
              </a:ext>
            </a:extLst>
          </p:cNvPr>
          <p:cNvSpPr txBox="1"/>
          <p:nvPr/>
        </p:nvSpPr>
        <p:spPr>
          <a:xfrm>
            <a:off x="270587" y="1138335"/>
            <a:ext cx="54091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Enhanced Oil Recovery (EOR) methods: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Chemical – inject polymers, surfactants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Thermal – inject hot  water or steam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</p:txBody>
      </p:sp>
      <p:pic>
        <p:nvPicPr>
          <p:cNvPr id="4" name="polimer_slug">
            <a:hlinkClick r:id="" action="ppaction://media"/>
            <a:extLst>
              <a:ext uri="{FF2B5EF4-FFF2-40B4-BE49-F238E27FC236}">
                <a16:creationId xmlns:a16="http://schemas.microsoft.com/office/drawing/2014/main" id="{7D985713-D508-395D-C13D-4302469E93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63078"/>
            <a:ext cx="6491046" cy="3405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75E9B-BAA6-AC55-EA30-4E2AE453022B}"/>
              </a:ext>
            </a:extLst>
          </p:cNvPr>
          <p:cNvSpPr txBox="1"/>
          <p:nvPr/>
        </p:nvSpPr>
        <p:spPr>
          <a:xfrm>
            <a:off x="7231224" y="1224086"/>
            <a:ext cx="40652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Questions of interest:</a:t>
            </a:r>
          </a:p>
          <a:p>
            <a:endParaRPr lang="en-GB" sz="2400" dirty="0"/>
          </a:p>
          <a:p>
            <a:r>
              <a:rPr lang="en-GB" sz="2400" dirty="0"/>
              <a:t>Optimize the injection scheme: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what to inject?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for how long?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49EAD-6D83-06E2-C95C-8B20C5B42610}"/>
              </a:ext>
            </a:extLst>
          </p:cNvPr>
          <p:cNvSpPr txBox="1"/>
          <p:nvPr/>
        </p:nvSpPr>
        <p:spPr>
          <a:xfrm>
            <a:off x="7231224" y="4402515"/>
            <a:ext cx="51038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size of polymer slug?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fast the mixing zone is growing?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06B1BB-C859-A63C-FE51-983954A6692E}"/>
              </a:ext>
            </a:extLst>
          </p:cNvPr>
          <p:cNvCxnSpPr/>
          <p:nvPr/>
        </p:nvCxnSpPr>
        <p:spPr>
          <a:xfrm>
            <a:off x="9013371" y="4865805"/>
            <a:ext cx="0" cy="66724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F3BBC6-2504-CA53-73F8-6FAA63E002F6}"/>
              </a:ext>
            </a:extLst>
          </p:cNvPr>
          <p:cNvSpPr txBox="1"/>
          <p:nvPr/>
        </p:nvSpPr>
        <p:spPr>
          <a:xfrm>
            <a:off x="1647825" y="2704704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Injection of polymer:</a:t>
            </a:r>
          </a:p>
        </p:txBody>
      </p:sp>
    </p:spTree>
    <p:extLst>
      <p:ext uri="{BB962C8B-B14F-4D97-AF65-F5344CB8AC3E}">
        <p14:creationId xmlns:p14="http://schemas.microsoft.com/office/powerpoint/2010/main" val="240873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2435</Words>
  <Application>Microsoft Office PowerPoint</Application>
  <PresentationFormat>Widescreen</PresentationFormat>
  <Paragraphs>285</Paragraphs>
  <Slides>31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Viscous fingering: theory and applications</vt:lpstr>
      <vt:lpstr>Outline</vt:lpstr>
      <vt:lpstr>Oil recovery</vt:lpstr>
      <vt:lpstr>Interesting fact</vt:lpstr>
      <vt:lpstr>PowerPoint Presentation</vt:lpstr>
      <vt:lpstr>Hele-Shaw cell (1898)</vt:lpstr>
      <vt:lpstr>Hele-Shaw cell</vt:lpstr>
      <vt:lpstr>PowerPoint Presentation</vt:lpstr>
      <vt:lpstr>An engineer tries to prevent viscous fingering….</vt:lpstr>
      <vt:lpstr>Related phenomena</vt:lpstr>
      <vt:lpstr>Math models</vt:lpstr>
      <vt:lpstr>PowerPoint Presentation</vt:lpstr>
      <vt:lpstr>DLA = Diffusion limited aggregation (1981)</vt:lpstr>
      <vt:lpstr>PowerPoint Presentation</vt:lpstr>
      <vt:lpstr>IPM = Incompressible Porous Medium equation</vt:lpstr>
      <vt:lpstr>div (u)=0</vt:lpstr>
      <vt:lpstr>div (u)=□(64&amp;(∂u^1)/(∂x_1 )+(∂u^2)/(∂x_2 ))=0</vt:lpstr>
      <vt:lpstr>c_t+div (uс)=0</vt:lpstr>
      <vt:lpstr>u=-∇p-(0,c)</vt:lpstr>
      <vt:lpstr>Why instabilities occur?</vt:lpstr>
      <vt:lpstr>Questions of interest</vt:lpstr>
      <vt:lpstr>Simplified model with gravity: comparison theorem</vt:lpstr>
      <vt:lpstr>Numerics for viscous fingers</vt:lpstr>
      <vt:lpstr>Multi-tubes model</vt:lpstr>
      <vt:lpstr>Two-tubes model (with gravity)</vt:lpstr>
      <vt:lpstr>Two-tubes model (with gravity)</vt:lpstr>
      <vt:lpstr>Main result (Simplified model, gravity-driven fingers)</vt:lpstr>
      <vt:lpstr>What’s next?</vt:lpstr>
      <vt:lpstr>Take-home message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tubes model of miscible displacement: travelling waves and normal hyperbolicity</dc:title>
  <dc:creator>sergey tikhomirov</dc:creator>
  <cp:lastModifiedBy>Yulia Petrova</cp:lastModifiedBy>
  <cp:revision>79</cp:revision>
  <dcterms:created xsi:type="dcterms:W3CDTF">2022-11-10T17:04:47Z</dcterms:created>
  <dcterms:modified xsi:type="dcterms:W3CDTF">2023-03-22T00:15:43Z</dcterms:modified>
</cp:coreProperties>
</file>